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 id="2147483706" r:id="rId5"/>
    <p:sldMasterId id="2147483723" r:id="rId6"/>
  </p:sldMasterIdLst>
  <p:sldIdLst>
    <p:sldId id="256" r:id="rId7"/>
    <p:sldId id="257" r:id="rId8"/>
    <p:sldId id="259" r:id="rId9"/>
    <p:sldId id="260" r:id="rId10"/>
    <p:sldId id="262" r:id="rId11"/>
    <p:sldId id="263" r:id="rId12"/>
    <p:sldId id="264" r:id="rId13"/>
    <p:sldId id="265" r:id="rId14"/>
    <p:sldId id="266" r:id="rId15"/>
    <p:sldId id="26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FE2FF-AA50-BE33-F951-F2037923510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0C881166-BB8D-5571-A6F1-F8E314D776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BECAAC53-E189-B6FA-8722-7DBCFC6FBECE}"/>
              </a:ext>
            </a:extLst>
          </p:cNvPr>
          <p:cNvSpPr>
            <a:spLocks noGrp="1"/>
          </p:cNvSpPr>
          <p:nvPr>
            <p:ph type="dt" sz="half" idx="10"/>
          </p:nvPr>
        </p:nvSpPr>
        <p:spPr/>
        <p:txBody>
          <a:bodyPr/>
          <a:lstStyle/>
          <a:p>
            <a:fld id="{052C3A66-CCE0-4689-810E-76199A232CE3}" type="datetimeFigureOut">
              <a:rPr lang="en-IN" smtClean="0"/>
              <a:t>29-07-2022</a:t>
            </a:fld>
            <a:endParaRPr lang="en-IN"/>
          </a:p>
        </p:txBody>
      </p:sp>
      <p:sp>
        <p:nvSpPr>
          <p:cNvPr id="5" name="Footer Placeholder 4">
            <a:extLst>
              <a:ext uri="{FF2B5EF4-FFF2-40B4-BE49-F238E27FC236}">
                <a16:creationId xmlns:a16="http://schemas.microsoft.com/office/drawing/2014/main" id="{9A71C438-3DF5-A1BF-9817-F6BFA518861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2A7E1DB-E459-50C1-1C1E-5A64CF9FB974}"/>
              </a:ext>
            </a:extLst>
          </p:cNvPr>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3661006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60F09-B95B-759F-5837-7EFFA740F630}"/>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E7B26B8-F055-12FB-E748-C3DAA5706F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BB5A9BC-B4F6-D6D8-8C36-ECBDEFBB1704}"/>
              </a:ext>
            </a:extLst>
          </p:cNvPr>
          <p:cNvSpPr>
            <a:spLocks noGrp="1"/>
          </p:cNvSpPr>
          <p:nvPr>
            <p:ph type="dt" sz="half" idx="10"/>
          </p:nvPr>
        </p:nvSpPr>
        <p:spPr/>
        <p:txBody>
          <a:bodyPr/>
          <a:lstStyle/>
          <a:p>
            <a:fld id="{052C3A66-CCE0-4689-810E-76199A232CE3}" type="datetimeFigureOut">
              <a:rPr lang="en-IN" smtClean="0"/>
              <a:t>29-07-2022</a:t>
            </a:fld>
            <a:endParaRPr lang="en-IN"/>
          </a:p>
        </p:txBody>
      </p:sp>
      <p:sp>
        <p:nvSpPr>
          <p:cNvPr id="5" name="Footer Placeholder 4">
            <a:extLst>
              <a:ext uri="{FF2B5EF4-FFF2-40B4-BE49-F238E27FC236}">
                <a16:creationId xmlns:a16="http://schemas.microsoft.com/office/drawing/2014/main" id="{C24C9C68-E502-2A00-48D5-8B60E1FC6C0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2101F06-940E-832D-B59A-31EE47DAD1C9}"/>
              </a:ext>
            </a:extLst>
          </p:cNvPr>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742370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7F7285B-863D-FE58-6E06-9340A4DCF38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5B69263-CE90-DBA0-02F6-569AF8EB95B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285527D-B580-DA6D-7773-BE22367D3B90}"/>
              </a:ext>
            </a:extLst>
          </p:cNvPr>
          <p:cNvSpPr>
            <a:spLocks noGrp="1"/>
          </p:cNvSpPr>
          <p:nvPr>
            <p:ph type="dt" sz="half" idx="10"/>
          </p:nvPr>
        </p:nvSpPr>
        <p:spPr/>
        <p:txBody>
          <a:bodyPr/>
          <a:lstStyle/>
          <a:p>
            <a:fld id="{052C3A66-CCE0-4689-810E-76199A232CE3}" type="datetimeFigureOut">
              <a:rPr lang="en-IN" smtClean="0"/>
              <a:t>29-07-2022</a:t>
            </a:fld>
            <a:endParaRPr lang="en-IN"/>
          </a:p>
        </p:txBody>
      </p:sp>
      <p:sp>
        <p:nvSpPr>
          <p:cNvPr id="5" name="Footer Placeholder 4">
            <a:extLst>
              <a:ext uri="{FF2B5EF4-FFF2-40B4-BE49-F238E27FC236}">
                <a16:creationId xmlns:a16="http://schemas.microsoft.com/office/drawing/2014/main" id="{6DF53C92-6CC1-6335-B735-EC93C715D0D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467BA2B-FB97-3EEC-AA49-3E9EC9CEA0FC}"/>
              </a:ext>
            </a:extLst>
          </p:cNvPr>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14855807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52C3A66-CCE0-4689-810E-76199A232CE3}" type="datetimeFigureOut">
              <a:rPr lang="en-IN" smtClean="0"/>
              <a:t>29-07-2022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28134435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2C3A66-CCE0-4689-810E-76199A232CE3}" type="datetimeFigureOut">
              <a:rPr lang="en-IN" smtClean="0"/>
              <a:t>29-07-2022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18178939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2C3A66-CCE0-4689-810E-76199A232CE3}" type="datetimeFigureOut">
              <a:rPr lang="en-IN" smtClean="0"/>
              <a:t>29-07-2022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26032418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2C3A66-CCE0-4689-810E-76199A232CE3}" type="datetimeFigureOut">
              <a:rPr lang="en-IN" smtClean="0"/>
              <a:t>29-07-2022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3010152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2C3A66-CCE0-4689-810E-76199A232CE3}" type="datetimeFigureOut">
              <a:rPr lang="en-IN" smtClean="0"/>
              <a:t>29-07-2022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31786356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2C3A66-CCE0-4689-810E-76199A232CE3}" type="datetimeFigureOut">
              <a:rPr lang="en-IN" smtClean="0"/>
              <a:t>29-07-2022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14230733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2C3A66-CCE0-4689-810E-76199A232CE3}" type="datetimeFigureOut">
              <a:rPr lang="en-IN" smtClean="0"/>
              <a:t>29-07-2022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18088740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2C3A66-CCE0-4689-810E-76199A232CE3}" type="datetimeFigureOut">
              <a:rPr lang="en-IN" smtClean="0"/>
              <a:t>29-07-2022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1182584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BF7B5-E998-4A0E-8F0F-918223493B2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7F9B613-43EB-520A-A54D-A55D4402F54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F6DDA1D-06C2-39FB-0117-E8917A009689}"/>
              </a:ext>
            </a:extLst>
          </p:cNvPr>
          <p:cNvSpPr>
            <a:spLocks noGrp="1"/>
          </p:cNvSpPr>
          <p:nvPr>
            <p:ph type="dt" sz="half" idx="10"/>
          </p:nvPr>
        </p:nvSpPr>
        <p:spPr/>
        <p:txBody>
          <a:bodyPr/>
          <a:lstStyle/>
          <a:p>
            <a:fld id="{052C3A66-CCE0-4689-810E-76199A232CE3}" type="datetimeFigureOut">
              <a:rPr lang="en-IN" smtClean="0"/>
              <a:t>29-07-2022</a:t>
            </a:fld>
            <a:endParaRPr lang="en-IN"/>
          </a:p>
        </p:txBody>
      </p:sp>
      <p:sp>
        <p:nvSpPr>
          <p:cNvPr id="5" name="Footer Placeholder 4">
            <a:extLst>
              <a:ext uri="{FF2B5EF4-FFF2-40B4-BE49-F238E27FC236}">
                <a16:creationId xmlns:a16="http://schemas.microsoft.com/office/drawing/2014/main" id="{BD9565A7-7CF4-82F3-DD94-AC77FDE6C74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7DAF087-C220-FE06-D21F-5A046786B570}"/>
              </a:ext>
            </a:extLst>
          </p:cNvPr>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16361519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1CF70EA-1AC6-40DB-99C9-A4CE79DDE8FB}" type="slidenum">
              <a:rPr lang="en-IN" smtClean="0"/>
              <a:t>‹#›</a:t>
            </a:fld>
            <a:endParaRPr lang="en-IN"/>
          </a:p>
        </p:txBody>
      </p:sp>
      <p:sp>
        <p:nvSpPr>
          <p:cNvPr id="5" name="Date Placeholder 4"/>
          <p:cNvSpPr>
            <a:spLocks noGrp="1"/>
          </p:cNvSpPr>
          <p:nvPr>
            <p:ph type="dt" sz="half" idx="10"/>
          </p:nvPr>
        </p:nvSpPr>
        <p:spPr/>
        <p:txBody>
          <a:bodyPr/>
          <a:lstStyle/>
          <a:p>
            <a:fld id="{052C3A66-CCE0-4689-810E-76199A232CE3}" type="datetimeFigureOut">
              <a:rPr lang="en-IN" smtClean="0"/>
              <a:t>29-07-2022</a:t>
            </a:fld>
            <a:endParaRPr lang="en-IN"/>
          </a:p>
        </p:txBody>
      </p:sp>
    </p:spTree>
    <p:extLst>
      <p:ext uri="{BB962C8B-B14F-4D97-AF65-F5344CB8AC3E}">
        <p14:creationId xmlns:p14="http://schemas.microsoft.com/office/powerpoint/2010/main" val="35658347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2C3A66-CCE0-4689-810E-76199A232CE3}" type="datetimeFigureOut">
              <a:rPr lang="en-IN" smtClean="0"/>
              <a:t>29-07-2022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26824821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2C3A66-CCE0-4689-810E-76199A232CE3}" type="datetimeFigureOut">
              <a:rPr lang="en-IN" smtClean="0"/>
              <a:t>29-07-2022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1CF70EA-1AC6-40DB-99C9-A4CE79DDE8FB}"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911557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2C3A66-CCE0-4689-810E-76199A232CE3}" type="datetimeFigureOut">
              <a:rPr lang="en-IN" smtClean="0"/>
              <a:t>29-07-2022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234459664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2C3A66-CCE0-4689-810E-76199A232CE3}" type="datetimeFigureOut">
              <a:rPr lang="en-IN" smtClean="0"/>
              <a:t>29-07-2022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1CF70EA-1AC6-40DB-99C9-A4CE79DDE8FB}"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914877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2C3A66-CCE0-4689-810E-76199A232CE3}" type="datetimeFigureOut">
              <a:rPr lang="en-IN" smtClean="0"/>
              <a:t>29-07-2022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38364113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2C3A66-CCE0-4689-810E-76199A232CE3}" type="datetimeFigureOut">
              <a:rPr lang="en-IN" smtClean="0"/>
              <a:t>29-07-2022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405879218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2C3A66-CCE0-4689-810E-76199A232CE3}" type="datetimeFigureOut">
              <a:rPr lang="en-IN" smtClean="0"/>
              <a:t>29-07-2022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287350370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052C3A66-CCE0-4689-810E-76199A232CE3}" type="datetimeFigureOut">
              <a:rPr lang="en-IN" smtClean="0"/>
              <a:t>29-07-2022</a:t>
            </a:fld>
            <a:endParaRPr lang="en-IN"/>
          </a:p>
        </p:txBody>
      </p:sp>
      <p:sp>
        <p:nvSpPr>
          <p:cNvPr id="5" name="Footer Placeholder 4"/>
          <p:cNvSpPr>
            <a:spLocks noGrp="1"/>
          </p:cNvSpPr>
          <p:nvPr>
            <p:ph type="ftr" sz="quarter" idx="11"/>
          </p:nvPr>
        </p:nvSpPr>
        <p:spPr>
          <a:xfrm>
            <a:off x="1876424" y="5410201"/>
            <a:ext cx="5124886" cy="365125"/>
          </a:xfrm>
        </p:spPr>
        <p:txBody>
          <a:bodyPr/>
          <a:lstStyle/>
          <a:p>
            <a:endParaRPr lang="en-IN"/>
          </a:p>
        </p:txBody>
      </p:sp>
      <p:sp>
        <p:nvSpPr>
          <p:cNvPr id="6" name="Slide Number Placeholder 5"/>
          <p:cNvSpPr>
            <a:spLocks noGrp="1"/>
          </p:cNvSpPr>
          <p:nvPr>
            <p:ph type="sldNum" sz="quarter" idx="12"/>
          </p:nvPr>
        </p:nvSpPr>
        <p:spPr>
          <a:xfrm>
            <a:off x="9896911" y="5410199"/>
            <a:ext cx="771089" cy="365125"/>
          </a:xfrm>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136433531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2C3A66-CCE0-4689-810E-76199A232CE3}" type="datetimeFigureOut">
              <a:rPr lang="en-IN" smtClean="0"/>
              <a:t>29-07-2022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610849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25B32-080C-3C27-4A02-A8AB392B2F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99721DF7-CAB5-CE1A-2628-1F21C3EB3F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B3E1C8-2E82-7CF3-A9BE-84BC0AA76024}"/>
              </a:ext>
            </a:extLst>
          </p:cNvPr>
          <p:cNvSpPr>
            <a:spLocks noGrp="1"/>
          </p:cNvSpPr>
          <p:nvPr>
            <p:ph type="dt" sz="half" idx="10"/>
          </p:nvPr>
        </p:nvSpPr>
        <p:spPr/>
        <p:txBody>
          <a:bodyPr/>
          <a:lstStyle/>
          <a:p>
            <a:fld id="{052C3A66-CCE0-4689-810E-76199A232CE3}" type="datetimeFigureOut">
              <a:rPr lang="en-IN" smtClean="0"/>
              <a:t>29-07-2022</a:t>
            </a:fld>
            <a:endParaRPr lang="en-IN"/>
          </a:p>
        </p:txBody>
      </p:sp>
      <p:sp>
        <p:nvSpPr>
          <p:cNvPr id="5" name="Footer Placeholder 4">
            <a:extLst>
              <a:ext uri="{FF2B5EF4-FFF2-40B4-BE49-F238E27FC236}">
                <a16:creationId xmlns:a16="http://schemas.microsoft.com/office/drawing/2014/main" id="{4C11412F-8C7F-DB18-0FE1-0D6DE43340B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BE2D7B7-D934-D478-0378-AE55EEBE4C80}"/>
              </a:ext>
            </a:extLst>
          </p:cNvPr>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260320631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2C3A66-CCE0-4689-810E-76199A232CE3}" type="datetimeFigureOut">
              <a:rPr lang="en-IN" smtClean="0"/>
              <a:t>29-07-2022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295754890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2C3A66-CCE0-4689-810E-76199A232CE3}" type="datetimeFigureOut">
              <a:rPr lang="en-IN" smtClean="0"/>
              <a:t>29-07-2022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34710252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2C3A66-CCE0-4689-810E-76199A232CE3}" type="datetimeFigureOut">
              <a:rPr lang="en-IN" smtClean="0"/>
              <a:t>29-07-2022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1207342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2C3A66-CCE0-4689-810E-76199A232CE3}" type="datetimeFigureOut">
              <a:rPr lang="en-IN" smtClean="0"/>
              <a:t>29-07-2022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31305661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2C3A66-CCE0-4689-810E-76199A232CE3}" type="datetimeFigureOut">
              <a:rPr lang="en-IN" smtClean="0"/>
              <a:t>29-07-2022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125264833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2C3A66-CCE0-4689-810E-76199A232CE3}" type="datetimeFigureOut">
              <a:rPr lang="en-IN" smtClean="0"/>
              <a:t>29-07-2022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97079632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2C3A66-CCE0-4689-810E-76199A232CE3}" type="datetimeFigureOut">
              <a:rPr lang="en-IN" smtClean="0"/>
              <a:t>29-07-2022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196567400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2C3A66-CCE0-4689-810E-76199A232CE3}" type="datetimeFigureOut">
              <a:rPr lang="en-IN" smtClean="0"/>
              <a:t>29-07-2022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98860551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2C3A66-CCE0-4689-810E-76199A232CE3}" type="datetimeFigureOut">
              <a:rPr lang="en-IN" smtClean="0"/>
              <a:t>29-07-2022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408913300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2C3A66-CCE0-4689-810E-76199A232CE3}" type="datetimeFigureOut">
              <a:rPr lang="en-IN" smtClean="0"/>
              <a:t>29-07-2022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1CF70EA-1AC6-40DB-99C9-A4CE79DDE8FB}" type="slidenum">
              <a:rPr lang="en-IN" smtClean="0"/>
              <a:t>‹#›</a:t>
            </a:fld>
            <a:endParaRPr lang="en-IN"/>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302099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E93A6-53E2-FC32-D7BC-03C0DC0E4DE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3FEDE2B-EBD0-066A-4083-F8A2DAFA3A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7EBC9BD9-3226-8419-5256-E8F0AA02987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95B37ACE-3A39-B36A-7BBE-5B479ECB9A5A}"/>
              </a:ext>
            </a:extLst>
          </p:cNvPr>
          <p:cNvSpPr>
            <a:spLocks noGrp="1"/>
          </p:cNvSpPr>
          <p:nvPr>
            <p:ph type="dt" sz="half" idx="10"/>
          </p:nvPr>
        </p:nvSpPr>
        <p:spPr/>
        <p:txBody>
          <a:bodyPr/>
          <a:lstStyle/>
          <a:p>
            <a:fld id="{052C3A66-CCE0-4689-810E-76199A232CE3}" type="datetimeFigureOut">
              <a:rPr lang="en-IN" smtClean="0"/>
              <a:t>29-07-2022</a:t>
            </a:fld>
            <a:endParaRPr lang="en-IN"/>
          </a:p>
        </p:txBody>
      </p:sp>
      <p:sp>
        <p:nvSpPr>
          <p:cNvPr id="6" name="Footer Placeholder 5">
            <a:extLst>
              <a:ext uri="{FF2B5EF4-FFF2-40B4-BE49-F238E27FC236}">
                <a16:creationId xmlns:a16="http://schemas.microsoft.com/office/drawing/2014/main" id="{9F0CD08F-525E-69BE-CCDF-9BE7EEE8548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132821F-0117-9544-F10B-CD78DA612F34}"/>
              </a:ext>
            </a:extLst>
          </p:cNvPr>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204457475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2C3A66-CCE0-4689-810E-76199A232CE3}" type="datetimeFigureOut">
              <a:rPr lang="en-IN" smtClean="0"/>
              <a:t>29-07-2022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28028518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52C3A66-CCE0-4689-810E-76199A232CE3}" type="datetimeFigureOut">
              <a:rPr lang="en-IN" smtClean="0"/>
              <a:t>29-07-2022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351309360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52C3A66-CCE0-4689-810E-76199A232CE3}" type="datetimeFigureOut">
              <a:rPr lang="en-IN" smtClean="0"/>
              <a:t>29-07-2022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405901439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2C3A66-CCE0-4689-810E-76199A232CE3}" type="datetimeFigureOut">
              <a:rPr lang="en-IN" smtClean="0"/>
              <a:t>29-07-2022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354916911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2C3A66-CCE0-4689-810E-76199A232CE3}" type="datetimeFigureOut">
              <a:rPr lang="en-IN" smtClean="0"/>
              <a:t>29-07-2022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2574215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8FAD9-E2BE-5ADC-E5ED-E60DF8C3DFEF}"/>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8D78262-4629-D407-AAAF-B43522ED7B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9A4367C-5F80-A8C0-4DAF-5AD9C70EF46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654DB6C-3409-E505-DEC4-49BBC1D184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77CB33-0E67-1E49-97CA-14879874B96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E403CAE2-DF98-1710-870B-82E6C5D88FD6}"/>
              </a:ext>
            </a:extLst>
          </p:cNvPr>
          <p:cNvSpPr>
            <a:spLocks noGrp="1"/>
          </p:cNvSpPr>
          <p:nvPr>
            <p:ph type="dt" sz="half" idx="10"/>
          </p:nvPr>
        </p:nvSpPr>
        <p:spPr/>
        <p:txBody>
          <a:bodyPr/>
          <a:lstStyle/>
          <a:p>
            <a:fld id="{052C3A66-CCE0-4689-810E-76199A232CE3}" type="datetimeFigureOut">
              <a:rPr lang="en-IN" smtClean="0"/>
              <a:t>29-07-2022</a:t>
            </a:fld>
            <a:endParaRPr lang="en-IN"/>
          </a:p>
        </p:txBody>
      </p:sp>
      <p:sp>
        <p:nvSpPr>
          <p:cNvPr id="8" name="Footer Placeholder 7">
            <a:extLst>
              <a:ext uri="{FF2B5EF4-FFF2-40B4-BE49-F238E27FC236}">
                <a16:creationId xmlns:a16="http://schemas.microsoft.com/office/drawing/2014/main" id="{8DE5B630-6B3E-0100-DB2F-6065E8E200C0}"/>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F5067DDE-45A1-C2A8-8751-9AE70304086B}"/>
              </a:ext>
            </a:extLst>
          </p:cNvPr>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1917729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B28E6-7ED6-F579-5DD7-4667BFE49896}"/>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ADDEDD3C-7D59-D581-AB97-7E70945F395A}"/>
              </a:ext>
            </a:extLst>
          </p:cNvPr>
          <p:cNvSpPr>
            <a:spLocks noGrp="1"/>
          </p:cNvSpPr>
          <p:nvPr>
            <p:ph type="dt" sz="half" idx="10"/>
          </p:nvPr>
        </p:nvSpPr>
        <p:spPr/>
        <p:txBody>
          <a:bodyPr/>
          <a:lstStyle/>
          <a:p>
            <a:fld id="{052C3A66-CCE0-4689-810E-76199A232CE3}" type="datetimeFigureOut">
              <a:rPr lang="en-IN" smtClean="0"/>
              <a:t>29-07-2022</a:t>
            </a:fld>
            <a:endParaRPr lang="en-IN"/>
          </a:p>
        </p:txBody>
      </p:sp>
      <p:sp>
        <p:nvSpPr>
          <p:cNvPr id="4" name="Footer Placeholder 3">
            <a:extLst>
              <a:ext uri="{FF2B5EF4-FFF2-40B4-BE49-F238E27FC236}">
                <a16:creationId xmlns:a16="http://schemas.microsoft.com/office/drawing/2014/main" id="{9B1A0E73-CBE5-CE4D-5294-FF0AA5D4570C}"/>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BFF8104A-6A4F-272F-B8B1-6F1BC543B7E6}"/>
              </a:ext>
            </a:extLst>
          </p:cNvPr>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2662857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9F48AA-27DA-1E73-1EED-DF8669546BF6}"/>
              </a:ext>
            </a:extLst>
          </p:cNvPr>
          <p:cNvSpPr>
            <a:spLocks noGrp="1"/>
          </p:cNvSpPr>
          <p:nvPr>
            <p:ph type="dt" sz="half" idx="10"/>
          </p:nvPr>
        </p:nvSpPr>
        <p:spPr/>
        <p:txBody>
          <a:bodyPr/>
          <a:lstStyle/>
          <a:p>
            <a:fld id="{052C3A66-CCE0-4689-810E-76199A232CE3}" type="datetimeFigureOut">
              <a:rPr lang="en-IN" smtClean="0"/>
              <a:t>29-07-2022</a:t>
            </a:fld>
            <a:endParaRPr lang="en-IN"/>
          </a:p>
        </p:txBody>
      </p:sp>
      <p:sp>
        <p:nvSpPr>
          <p:cNvPr id="3" name="Footer Placeholder 2">
            <a:extLst>
              <a:ext uri="{FF2B5EF4-FFF2-40B4-BE49-F238E27FC236}">
                <a16:creationId xmlns:a16="http://schemas.microsoft.com/office/drawing/2014/main" id="{D0D08B81-B4B7-CC8E-BD68-0A30E02AB902}"/>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4AE82365-4ECA-5C0E-AC0E-10B4C8737624}"/>
              </a:ext>
            </a:extLst>
          </p:cNvPr>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1465148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CE97E-F796-3AD4-6E15-442A1D2216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C971C200-55A4-7EED-922F-E2761ACC61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16CF7865-7F4C-4F1A-52A7-46AB3FD9EA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3C0213-231A-61A7-5E97-CBB81753680A}"/>
              </a:ext>
            </a:extLst>
          </p:cNvPr>
          <p:cNvSpPr>
            <a:spLocks noGrp="1"/>
          </p:cNvSpPr>
          <p:nvPr>
            <p:ph type="dt" sz="half" idx="10"/>
          </p:nvPr>
        </p:nvSpPr>
        <p:spPr/>
        <p:txBody>
          <a:bodyPr/>
          <a:lstStyle/>
          <a:p>
            <a:fld id="{052C3A66-CCE0-4689-810E-76199A232CE3}" type="datetimeFigureOut">
              <a:rPr lang="en-IN" smtClean="0"/>
              <a:t>29-07-2022</a:t>
            </a:fld>
            <a:endParaRPr lang="en-IN"/>
          </a:p>
        </p:txBody>
      </p:sp>
      <p:sp>
        <p:nvSpPr>
          <p:cNvPr id="6" name="Footer Placeholder 5">
            <a:extLst>
              <a:ext uri="{FF2B5EF4-FFF2-40B4-BE49-F238E27FC236}">
                <a16:creationId xmlns:a16="http://schemas.microsoft.com/office/drawing/2014/main" id="{FFA75287-8E0A-1382-D5A5-F56F7F8230B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7D4B6CB-5F9B-7B20-587F-26094D98633A}"/>
              </a:ext>
            </a:extLst>
          </p:cNvPr>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3406462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EEC90-334D-2CF6-24D9-3502284954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2BD3A5E8-9D89-DB3F-36EC-7FD9CCCB90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9CF12AE2-A2C0-AC72-51D1-C62585CD06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98E22F-0B51-AB2D-0F2E-F158060013AD}"/>
              </a:ext>
            </a:extLst>
          </p:cNvPr>
          <p:cNvSpPr>
            <a:spLocks noGrp="1"/>
          </p:cNvSpPr>
          <p:nvPr>
            <p:ph type="dt" sz="half" idx="10"/>
          </p:nvPr>
        </p:nvSpPr>
        <p:spPr/>
        <p:txBody>
          <a:bodyPr/>
          <a:lstStyle/>
          <a:p>
            <a:fld id="{052C3A66-CCE0-4689-810E-76199A232CE3}" type="datetimeFigureOut">
              <a:rPr lang="en-IN" smtClean="0"/>
              <a:t>29-07-2022</a:t>
            </a:fld>
            <a:endParaRPr lang="en-IN"/>
          </a:p>
        </p:txBody>
      </p:sp>
      <p:sp>
        <p:nvSpPr>
          <p:cNvPr id="6" name="Footer Placeholder 5">
            <a:extLst>
              <a:ext uri="{FF2B5EF4-FFF2-40B4-BE49-F238E27FC236}">
                <a16:creationId xmlns:a16="http://schemas.microsoft.com/office/drawing/2014/main" id="{BB72A5B6-1259-DBE6-2E29-647799DA539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0CEAC60-9483-D6D4-B980-3132D0E486A3}"/>
              </a:ext>
            </a:extLst>
          </p:cNvPr>
          <p:cNvSpPr>
            <a:spLocks noGrp="1"/>
          </p:cNvSpPr>
          <p:nvPr>
            <p:ph type="sldNum" sz="quarter" idx="12"/>
          </p:nvPr>
        </p:nvSpPr>
        <p:spPr/>
        <p:txBody>
          <a:bodyPr/>
          <a:lstStyle/>
          <a:p>
            <a:fld id="{B1CF70EA-1AC6-40DB-99C9-A4CE79DDE8FB}" type="slidenum">
              <a:rPr lang="en-IN" smtClean="0"/>
              <a:t>‹#›</a:t>
            </a:fld>
            <a:endParaRPr lang="en-IN"/>
          </a:p>
        </p:txBody>
      </p:sp>
    </p:spTree>
    <p:extLst>
      <p:ext uri="{BB962C8B-B14F-4D97-AF65-F5344CB8AC3E}">
        <p14:creationId xmlns:p14="http://schemas.microsoft.com/office/powerpoint/2010/main" val="2257761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slideLayout" Target="../slideLayouts/slideLayout40.xml"/><Relationship Id="rId18" Type="http://schemas.openxmlformats.org/officeDocument/2006/relationships/theme" Target="../theme/theme3.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slideLayout" Target="../slideLayouts/slideLayout39.xml"/><Relationship Id="rId17" Type="http://schemas.openxmlformats.org/officeDocument/2006/relationships/slideLayout" Target="../slideLayouts/slideLayout44.xml"/><Relationship Id="rId2" Type="http://schemas.openxmlformats.org/officeDocument/2006/relationships/slideLayout" Target="../slideLayouts/slideLayout29.xml"/><Relationship Id="rId16" Type="http://schemas.openxmlformats.org/officeDocument/2006/relationships/slideLayout" Target="../slideLayouts/slideLayout43.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5" Type="http://schemas.openxmlformats.org/officeDocument/2006/relationships/slideLayout" Target="../slideLayouts/slideLayout42.xml"/><Relationship Id="rId10" Type="http://schemas.openxmlformats.org/officeDocument/2006/relationships/slideLayout" Target="../slideLayouts/slideLayout37.xml"/><Relationship Id="rId19" Type="http://schemas.openxmlformats.org/officeDocument/2006/relationships/image" Target="../media/image2.png"/><Relationship Id="rId4" Type="http://schemas.openxmlformats.org/officeDocument/2006/relationships/slideLayout" Target="../slideLayouts/slideLayout31.xml"/><Relationship Id="rId9" Type="http://schemas.openxmlformats.org/officeDocument/2006/relationships/slideLayout" Target="../slideLayouts/slideLayout36.xml"/><Relationship Id="rId14"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8B4CB9-034A-D65A-DCF5-41C6CE6061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84196A5-1009-476C-2BC5-2934844296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C15DEF8-1DDB-B874-2BBC-7FF8DA3F65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2C3A66-CCE0-4689-810E-76199A232CE3}" type="datetimeFigureOut">
              <a:rPr lang="en-IN" smtClean="0"/>
              <a:t>29-07-2022</a:t>
            </a:fld>
            <a:endParaRPr lang="en-IN"/>
          </a:p>
        </p:txBody>
      </p:sp>
      <p:sp>
        <p:nvSpPr>
          <p:cNvPr id="5" name="Footer Placeholder 4">
            <a:extLst>
              <a:ext uri="{FF2B5EF4-FFF2-40B4-BE49-F238E27FC236}">
                <a16:creationId xmlns:a16="http://schemas.microsoft.com/office/drawing/2014/main" id="{A807EF7D-3623-A24D-3979-D543F20510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5F6A59D-CF5A-6FB0-85CF-2856727D17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CF70EA-1AC6-40DB-99C9-A4CE79DDE8FB}" type="slidenum">
              <a:rPr lang="en-IN" smtClean="0"/>
              <a:t>‹#›</a:t>
            </a:fld>
            <a:endParaRPr lang="en-IN"/>
          </a:p>
        </p:txBody>
      </p:sp>
    </p:spTree>
    <p:extLst>
      <p:ext uri="{BB962C8B-B14F-4D97-AF65-F5344CB8AC3E}">
        <p14:creationId xmlns:p14="http://schemas.microsoft.com/office/powerpoint/2010/main" val="287786813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52C3A66-CCE0-4689-810E-76199A232CE3}" type="datetimeFigureOut">
              <a:rPr lang="en-IN" smtClean="0"/>
              <a:t>29-07-2022</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1CF70EA-1AC6-40DB-99C9-A4CE79DDE8FB}" type="slidenum">
              <a:rPr lang="en-IN" smtClean="0"/>
              <a:t>‹#›</a:t>
            </a:fld>
            <a:endParaRPr lang="en-IN"/>
          </a:p>
        </p:txBody>
      </p:sp>
    </p:spTree>
    <p:extLst>
      <p:ext uri="{BB962C8B-B14F-4D97-AF65-F5344CB8AC3E}">
        <p14:creationId xmlns:p14="http://schemas.microsoft.com/office/powerpoint/2010/main" val="626631874"/>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52C3A66-CCE0-4689-810E-76199A232CE3}" type="datetimeFigureOut">
              <a:rPr lang="en-IN" smtClean="0"/>
              <a:t>29-07-2022</a:t>
            </a:fld>
            <a:endParaRPr lang="en-IN"/>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1CF70EA-1AC6-40DB-99C9-A4CE79DDE8FB}" type="slidenum">
              <a:rPr lang="en-IN" smtClean="0"/>
              <a:t>‹#›</a:t>
            </a:fld>
            <a:endParaRPr lang="en-IN"/>
          </a:p>
        </p:txBody>
      </p:sp>
    </p:spTree>
    <p:extLst>
      <p:ext uri="{BB962C8B-B14F-4D97-AF65-F5344CB8AC3E}">
        <p14:creationId xmlns:p14="http://schemas.microsoft.com/office/powerpoint/2010/main" val="467778630"/>
      </p:ext>
    </p:extLst>
  </p:cSld>
  <p:clrMap bg1="dk1" tx1="lt1" bg2="dk2" tx2="lt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 id="2147483737" r:id="rId14"/>
    <p:sldLayoutId id="2147483738" r:id="rId15"/>
    <p:sldLayoutId id="2147483739" r:id="rId16"/>
    <p:sldLayoutId id="2147483740"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hyperlink" Target="https://www.w3.org/WAI/fundamentals/" TargetMode="Externa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8C15A-6988-0DA6-4BA8-F3570B6CDD19}"/>
              </a:ext>
            </a:extLst>
          </p:cNvPr>
          <p:cNvSpPr>
            <a:spLocks noGrp="1"/>
          </p:cNvSpPr>
          <p:nvPr>
            <p:ph type="ctrTitle"/>
          </p:nvPr>
        </p:nvSpPr>
        <p:spPr/>
        <p:txBody>
          <a:bodyPr>
            <a:normAutofit/>
          </a:bodyPr>
          <a:lstStyle/>
          <a:p>
            <a:r>
              <a:rPr lang="en-US" sz="6000" dirty="0">
                <a:latin typeface="Calibri" panose="020F0502020204030204" pitchFamily="34" charset="0"/>
                <a:cs typeface="Calibri" panose="020F0502020204030204" pitchFamily="34" charset="0"/>
              </a:rPr>
              <a:t>WEB ACCESSIBILITY </a:t>
            </a:r>
            <a:endParaRPr lang="en-IN" sz="6000" dirty="0">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4B8F5EEB-879B-A072-D154-7914F7408A6F}"/>
              </a:ext>
            </a:extLst>
          </p:cNvPr>
          <p:cNvSpPr>
            <a:spLocks noGrp="1"/>
          </p:cNvSpPr>
          <p:nvPr>
            <p:ph type="subTitle" idx="1"/>
          </p:nvPr>
        </p:nvSpPr>
        <p:spPr/>
        <p:txBody>
          <a:bodyPr/>
          <a:lstStyle/>
          <a:p>
            <a:r>
              <a:rPr lang="en-US" dirty="0">
                <a:solidFill>
                  <a:schemeClr val="tx1"/>
                </a:solidFill>
                <a:latin typeface="Calibri" panose="020F0502020204030204" pitchFamily="34" charset="0"/>
                <a:cs typeface="Calibri" panose="020F0502020204030204" pitchFamily="34" charset="0"/>
              </a:rPr>
              <a:t>By Jasmeet Singh</a:t>
            </a:r>
            <a:endParaRPr lang="en-IN"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1591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622474D-EA72-431C-B46D-6477D9994085}"/>
              </a:ext>
            </a:extLst>
          </p:cNvPr>
          <p:cNvSpPr txBox="1"/>
          <p:nvPr/>
        </p:nvSpPr>
        <p:spPr>
          <a:xfrm>
            <a:off x="3594652" y="2875002"/>
            <a:ext cx="6102626" cy="1107996"/>
          </a:xfrm>
          <a:prstGeom prst="rect">
            <a:avLst/>
          </a:prstGeom>
          <a:noFill/>
        </p:spPr>
        <p:txBody>
          <a:bodyPr wrap="square">
            <a:spAutoFit/>
          </a:bodyPr>
          <a:lstStyle/>
          <a:p>
            <a:r>
              <a:rPr lang="en-US" sz="6600" dirty="0"/>
              <a:t>THANK YOU</a:t>
            </a:r>
            <a:endParaRPr lang="en-IN" sz="6600" dirty="0"/>
          </a:p>
        </p:txBody>
      </p:sp>
    </p:spTree>
    <p:extLst>
      <p:ext uri="{BB962C8B-B14F-4D97-AF65-F5344CB8AC3E}">
        <p14:creationId xmlns:p14="http://schemas.microsoft.com/office/powerpoint/2010/main" val="1618145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29226-9D2E-4DD5-668B-E12359A495DA}"/>
              </a:ext>
            </a:extLst>
          </p:cNvPr>
          <p:cNvSpPr>
            <a:spLocks noGrp="1"/>
          </p:cNvSpPr>
          <p:nvPr>
            <p:ph type="title"/>
          </p:nvPr>
        </p:nvSpPr>
        <p:spPr>
          <a:xfrm>
            <a:off x="836611" y="2725264"/>
            <a:ext cx="3932237" cy="599813"/>
          </a:xfrm>
        </p:spPr>
        <p:txBody>
          <a:bodyPr/>
          <a:lstStyle/>
          <a:p>
            <a:r>
              <a:rPr lang="en-IN" sz="3600" dirty="0">
                <a:solidFill>
                  <a:schemeClr val="accent1"/>
                </a:solidFill>
              </a:rPr>
              <a:t>Target</a:t>
            </a:r>
            <a:r>
              <a:rPr lang="en-IN" sz="2400" dirty="0">
                <a:solidFill>
                  <a:schemeClr val="tx1">
                    <a:lumMod val="85000"/>
                    <a:lumOff val="15000"/>
                  </a:schemeClr>
                </a:solidFill>
              </a:rPr>
              <a:t> </a:t>
            </a:r>
            <a:r>
              <a:rPr lang="en-IN" sz="3600" dirty="0">
                <a:solidFill>
                  <a:schemeClr val="accent1"/>
                </a:solidFill>
              </a:rPr>
              <a:t>Audience</a:t>
            </a:r>
            <a:r>
              <a:rPr lang="en-IN" sz="2400" dirty="0">
                <a:solidFill>
                  <a:schemeClr val="tx1">
                    <a:lumMod val="85000"/>
                    <a:lumOff val="15000"/>
                  </a:schemeClr>
                </a:solidFill>
              </a:rPr>
              <a:t> </a:t>
            </a:r>
          </a:p>
        </p:txBody>
      </p:sp>
      <p:sp>
        <p:nvSpPr>
          <p:cNvPr id="4" name="Text Placeholder 3">
            <a:extLst>
              <a:ext uri="{FF2B5EF4-FFF2-40B4-BE49-F238E27FC236}">
                <a16:creationId xmlns:a16="http://schemas.microsoft.com/office/drawing/2014/main" id="{1B23C97E-47EC-69EE-8B44-2749BB6E66B4}"/>
              </a:ext>
            </a:extLst>
          </p:cNvPr>
          <p:cNvSpPr>
            <a:spLocks noGrp="1"/>
          </p:cNvSpPr>
          <p:nvPr>
            <p:ph type="body" sz="half" idx="2"/>
          </p:nvPr>
        </p:nvSpPr>
        <p:spPr>
          <a:xfrm>
            <a:off x="836610" y="3417394"/>
            <a:ext cx="3932237" cy="2303667"/>
          </a:xfrm>
        </p:spPr>
        <p:txBody>
          <a:bodyPr>
            <a:noAutofit/>
          </a:bodyPr>
          <a:lstStyle/>
          <a:p>
            <a:pPr marL="285750" indent="-285750">
              <a:buFont typeface="Arial" panose="020B0604020202020204" pitchFamily="34" charset="0"/>
              <a:buChar char="•"/>
            </a:pPr>
            <a:r>
              <a:rPr lang="en-US" dirty="0">
                <a:solidFill>
                  <a:schemeClr val="tx1">
                    <a:lumMod val="85000"/>
                    <a:lumOff val="15000"/>
                  </a:schemeClr>
                </a:solidFill>
              </a:rPr>
              <a:t>Users who are blind / visually impaired</a:t>
            </a:r>
          </a:p>
          <a:p>
            <a:pPr marL="285750" indent="-285750">
              <a:buFont typeface="Arial" panose="020B0604020202020204" pitchFamily="34" charset="0"/>
              <a:buChar char="•"/>
            </a:pPr>
            <a:r>
              <a:rPr lang="en-US" dirty="0">
                <a:solidFill>
                  <a:schemeClr val="tx1">
                    <a:lumMod val="85000"/>
                    <a:lumOff val="15000"/>
                  </a:schemeClr>
                </a:solidFill>
              </a:rPr>
              <a:t>Users who are deaf / hard of hearing</a:t>
            </a:r>
          </a:p>
          <a:p>
            <a:pPr marL="285750" indent="-285750">
              <a:buFont typeface="Arial" panose="020B0604020202020204" pitchFamily="34" charset="0"/>
              <a:buChar char="•"/>
            </a:pPr>
            <a:r>
              <a:rPr lang="en-US" dirty="0">
                <a:solidFill>
                  <a:schemeClr val="tx1">
                    <a:lumMod val="85000"/>
                    <a:lumOff val="15000"/>
                  </a:schemeClr>
                </a:solidFill>
              </a:rPr>
              <a:t>Users with motor impairment</a:t>
            </a:r>
          </a:p>
          <a:p>
            <a:pPr marL="285750" indent="-285750">
              <a:buFont typeface="Arial" panose="020B0604020202020204" pitchFamily="34" charset="0"/>
              <a:buChar char="•"/>
            </a:pPr>
            <a:r>
              <a:rPr lang="en-US" dirty="0">
                <a:solidFill>
                  <a:schemeClr val="tx1">
                    <a:lumMod val="85000"/>
                    <a:lumOff val="15000"/>
                  </a:schemeClr>
                </a:solidFill>
              </a:rPr>
              <a:t>Users with cognitive disabilities like short term memory, dyslexia, lack of concentration</a:t>
            </a:r>
          </a:p>
          <a:p>
            <a:pPr marL="285750" indent="-285750">
              <a:buFont typeface="Arial" panose="020B0604020202020204" pitchFamily="34" charset="0"/>
              <a:buChar char="•"/>
            </a:pPr>
            <a:r>
              <a:rPr lang="en-US" dirty="0">
                <a:solidFill>
                  <a:schemeClr val="tx1">
                    <a:lumMod val="85000"/>
                    <a:lumOff val="15000"/>
                  </a:schemeClr>
                </a:solidFill>
              </a:rPr>
              <a:t>Users with anxiety / panic disorders</a:t>
            </a:r>
          </a:p>
          <a:p>
            <a:pPr marL="285750" indent="-285750">
              <a:buFont typeface="Arial" panose="020B0604020202020204" pitchFamily="34" charset="0"/>
              <a:buChar char="•"/>
            </a:pPr>
            <a:r>
              <a:rPr lang="en-US" dirty="0">
                <a:solidFill>
                  <a:schemeClr val="tx1">
                    <a:lumMod val="85000"/>
                    <a:lumOff val="15000"/>
                  </a:schemeClr>
                </a:solidFill>
              </a:rPr>
              <a:t>Ageing population</a:t>
            </a:r>
            <a:endParaRPr lang="en-IN" dirty="0">
              <a:solidFill>
                <a:schemeClr val="tx1">
                  <a:lumMod val="85000"/>
                  <a:lumOff val="15000"/>
                </a:schemeClr>
              </a:solidFill>
            </a:endParaRPr>
          </a:p>
        </p:txBody>
      </p:sp>
      <p:sp>
        <p:nvSpPr>
          <p:cNvPr id="6" name="TextBox 5">
            <a:extLst>
              <a:ext uri="{FF2B5EF4-FFF2-40B4-BE49-F238E27FC236}">
                <a16:creationId xmlns:a16="http://schemas.microsoft.com/office/drawing/2014/main" id="{EDC9BBD5-4DF2-F3E9-2B4B-5CF70A3FBB86}"/>
              </a:ext>
            </a:extLst>
          </p:cNvPr>
          <p:cNvSpPr txBox="1"/>
          <p:nvPr/>
        </p:nvSpPr>
        <p:spPr>
          <a:xfrm>
            <a:off x="836610" y="1323145"/>
            <a:ext cx="4154838" cy="1077218"/>
          </a:xfrm>
          <a:prstGeom prst="rect">
            <a:avLst/>
          </a:prstGeom>
          <a:noFill/>
        </p:spPr>
        <p:txBody>
          <a:bodyPr wrap="square">
            <a:spAutoFit/>
          </a:bodyPr>
          <a:lstStyle/>
          <a:p>
            <a:r>
              <a:rPr lang="en-US" sz="1600" dirty="0">
                <a:solidFill>
                  <a:schemeClr val="tx1">
                    <a:lumMod val="85000"/>
                    <a:lumOff val="15000"/>
                  </a:schemeClr>
                </a:solidFill>
              </a:rPr>
              <a:t>W3C defines web accessibility as follows: </a:t>
            </a:r>
          </a:p>
          <a:p>
            <a:r>
              <a:rPr lang="en-US" sz="1600" dirty="0">
                <a:solidFill>
                  <a:schemeClr val="tx1">
                    <a:lumMod val="85000"/>
                    <a:lumOff val="15000"/>
                  </a:schemeClr>
                </a:solidFill>
              </a:rPr>
              <a:t>“Web accessibility means that websites, tools, and technologies are designed and developed so that people with disabilities can use them.”</a:t>
            </a:r>
            <a:endParaRPr lang="en-IN" sz="1600" dirty="0">
              <a:solidFill>
                <a:schemeClr val="tx1">
                  <a:lumMod val="85000"/>
                  <a:lumOff val="15000"/>
                </a:schemeClr>
              </a:solidFill>
            </a:endParaRPr>
          </a:p>
        </p:txBody>
      </p:sp>
      <p:sp>
        <p:nvSpPr>
          <p:cNvPr id="8" name="TextBox 7">
            <a:extLst>
              <a:ext uri="{FF2B5EF4-FFF2-40B4-BE49-F238E27FC236}">
                <a16:creationId xmlns:a16="http://schemas.microsoft.com/office/drawing/2014/main" id="{1E7663D8-6525-4571-7934-0625FFE37DBB}"/>
              </a:ext>
            </a:extLst>
          </p:cNvPr>
          <p:cNvSpPr txBox="1"/>
          <p:nvPr/>
        </p:nvSpPr>
        <p:spPr>
          <a:xfrm>
            <a:off x="836612" y="737002"/>
            <a:ext cx="6094602" cy="646331"/>
          </a:xfrm>
          <a:prstGeom prst="rect">
            <a:avLst/>
          </a:prstGeom>
          <a:noFill/>
        </p:spPr>
        <p:txBody>
          <a:bodyPr wrap="square">
            <a:spAutoFit/>
          </a:bodyPr>
          <a:lstStyle/>
          <a:p>
            <a:r>
              <a:rPr lang="en-IN" sz="3600" dirty="0">
                <a:solidFill>
                  <a:schemeClr val="accent1"/>
                </a:solidFill>
                <a:latin typeface="+mj-lt"/>
                <a:ea typeface="+mj-ea"/>
                <a:cs typeface="+mj-cs"/>
              </a:rPr>
              <a:t>Definition</a:t>
            </a:r>
          </a:p>
        </p:txBody>
      </p:sp>
      <p:pic>
        <p:nvPicPr>
          <p:cNvPr id="1028" name="Picture 4" descr="See the source image">
            <a:extLst>
              <a:ext uri="{FF2B5EF4-FFF2-40B4-BE49-F238E27FC236}">
                <a16:creationId xmlns:a16="http://schemas.microsoft.com/office/drawing/2014/main" id="{A7E50CF1-EE59-9D10-023C-FAF64009D1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91449" y="1124983"/>
            <a:ext cx="6177399" cy="3466641"/>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534E7DCF-B514-36AB-6A05-613EFDEEDE11}"/>
              </a:ext>
            </a:extLst>
          </p:cNvPr>
          <p:cNvSpPr txBox="1"/>
          <p:nvPr/>
        </p:nvSpPr>
        <p:spPr>
          <a:xfrm>
            <a:off x="4991449" y="4809687"/>
            <a:ext cx="6094602" cy="646331"/>
          </a:xfrm>
          <a:prstGeom prst="rect">
            <a:avLst/>
          </a:prstGeom>
          <a:noFill/>
        </p:spPr>
        <p:txBody>
          <a:bodyPr wrap="square">
            <a:spAutoFit/>
          </a:bodyPr>
          <a:lstStyle/>
          <a:p>
            <a:pPr algn="ctr"/>
            <a:r>
              <a:rPr lang="en-US" sz="1800" dirty="0">
                <a:solidFill>
                  <a:schemeClr val="tx1">
                    <a:lumMod val="85000"/>
                    <a:lumOff val="15000"/>
                  </a:schemeClr>
                </a:solidFill>
              </a:rPr>
              <a:t>“Accessibility is the practice of making your websites (or product) usable by as many people as possible.” </a:t>
            </a:r>
            <a:endParaRPr lang="en-IN" sz="1800" dirty="0">
              <a:solidFill>
                <a:schemeClr val="tx1">
                  <a:lumMod val="85000"/>
                  <a:lumOff val="15000"/>
                </a:schemeClr>
              </a:solidFill>
            </a:endParaRPr>
          </a:p>
        </p:txBody>
      </p:sp>
    </p:spTree>
    <p:extLst>
      <p:ext uri="{BB962C8B-B14F-4D97-AF65-F5344CB8AC3E}">
        <p14:creationId xmlns:p14="http://schemas.microsoft.com/office/powerpoint/2010/main" val="409826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10">
            <a:extLst>
              <a:ext uri="{FF2B5EF4-FFF2-40B4-BE49-F238E27FC236}">
                <a16:creationId xmlns:a16="http://schemas.microsoft.com/office/drawing/2014/main" id="{EEF97C56-353A-88BC-70F5-3FC5158E5F4F}"/>
              </a:ext>
            </a:extLst>
          </p:cNvPr>
          <p:cNvGraphicFramePr>
            <a:graphicFrameLocks noGrp="1"/>
          </p:cNvGraphicFramePr>
          <p:nvPr>
            <p:extLst>
              <p:ext uri="{D42A27DB-BD31-4B8C-83A1-F6EECF244321}">
                <p14:modId xmlns:p14="http://schemas.microsoft.com/office/powerpoint/2010/main" val="3424055854"/>
              </p:ext>
            </p:extLst>
          </p:nvPr>
        </p:nvGraphicFramePr>
        <p:xfrm>
          <a:off x="622853" y="592804"/>
          <a:ext cx="8627164" cy="5672391"/>
        </p:xfrm>
        <a:graphic>
          <a:graphicData uri="http://schemas.openxmlformats.org/drawingml/2006/table">
            <a:tbl>
              <a:tblPr firstRow="1" bandRow="1">
                <a:tableStyleId>{0660B408-B3CF-4A94-85FC-2B1E0A45F4A2}</a:tableStyleId>
              </a:tblPr>
              <a:tblGrid>
                <a:gridCol w="2449923">
                  <a:extLst>
                    <a:ext uri="{9D8B030D-6E8A-4147-A177-3AD203B41FA5}">
                      <a16:colId xmlns:a16="http://schemas.microsoft.com/office/drawing/2014/main" val="313595351"/>
                    </a:ext>
                  </a:extLst>
                </a:gridCol>
                <a:gridCol w="3301520">
                  <a:extLst>
                    <a:ext uri="{9D8B030D-6E8A-4147-A177-3AD203B41FA5}">
                      <a16:colId xmlns:a16="http://schemas.microsoft.com/office/drawing/2014/main" val="4173051700"/>
                    </a:ext>
                  </a:extLst>
                </a:gridCol>
                <a:gridCol w="2875721">
                  <a:extLst>
                    <a:ext uri="{9D8B030D-6E8A-4147-A177-3AD203B41FA5}">
                      <a16:colId xmlns:a16="http://schemas.microsoft.com/office/drawing/2014/main" val="1996994523"/>
                    </a:ext>
                  </a:extLst>
                </a:gridCol>
              </a:tblGrid>
              <a:tr h="310685">
                <a:tc>
                  <a:txBody>
                    <a:bodyPr/>
                    <a:lstStyle/>
                    <a:p>
                      <a:r>
                        <a:rPr lang="en-IN" sz="1200" b="0" dirty="0"/>
                        <a:t>Kind of Disability</a:t>
                      </a:r>
                      <a:endParaRPr lang="en-IN" sz="1200" b="0" dirty="0">
                        <a:latin typeface="Arial" panose="020B0604020202020204" pitchFamily="34" charset="0"/>
                        <a:cs typeface="Arial" panose="020B0604020202020204" pitchFamily="34" charset="0"/>
                      </a:endParaRPr>
                    </a:p>
                  </a:txBody>
                  <a:tcPr/>
                </a:tc>
                <a:tc>
                  <a:txBody>
                    <a:bodyPr/>
                    <a:lstStyle/>
                    <a:p>
                      <a:r>
                        <a:rPr lang="en-IN" sz="1200" b="0" dirty="0"/>
                        <a:t>Assistive technologies used</a:t>
                      </a:r>
                      <a:endParaRPr lang="en-IN" sz="1200" b="0" dirty="0">
                        <a:latin typeface="Arial" panose="020B0604020202020204" pitchFamily="34" charset="0"/>
                        <a:cs typeface="Arial" panose="020B0604020202020204" pitchFamily="34" charset="0"/>
                      </a:endParaRPr>
                    </a:p>
                  </a:txBody>
                  <a:tcPr/>
                </a:tc>
                <a:tc>
                  <a:txBody>
                    <a:bodyPr/>
                    <a:lstStyle/>
                    <a:p>
                      <a:r>
                        <a:rPr lang="en-IN" sz="1200" b="0" dirty="0"/>
                        <a:t>Testing method for developers</a:t>
                      </a:r>
                      <a:endParaRPr lang="en-IN" sz="12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72335573"/>
                  </a:ext>
                </a:extLst>
              </a:tr>
              <a:tr h="639388">
                <a:tc>
                  <a:txBody>
                    <a:bodyPr/>
                    <a:lstStyle/>
                    <a:p>
                      <a:r>
                        <a:rPr lang="en-IN" sz="1200" b="0" dirty="0">
                          <a:latin typeface="Calibri" panose="020F0502020204030204" pitchFamily="34" charset="0"/>
                          <a:cs typeface="Calibri" panose="020F0502020204030204" pitchFamily="34" charset="0"/>
                        </a:rPr>
                        <a:t>Motor disabilities</a:t>
                      </a:r>
                    </a:p>
                  </a:txBody>
                  <a:tcPr/>
                </a:tc>
                <a:tc>
                  <a:txBody>
                    <a:bodyPr/>
                    <a:lstStyle/>
                    <a:p>
                      <a:pPr marL="171450" indent="-171450">
                        <a:buFont typeface="Arial" panose="020B0604020202020204" pitchFamily="34" charset="0"/>
                        <a:buChar char="•"/>
                      </a:pPr>
                      <a:r>
                        <a:rPr lang="en-US" sz="1200" b="0" dirty="0">
                          <a:latin typeface="Calibri" panose="020F0502020204030204" pitchFamily="34" charset="0"/>
                          <a:cs typeface="Calibri" panose="020F0502020204030204" pitchFamily="34" charset="0"/>
                        </a:rPr>
                        <a:t>Speech recognition software like Siri, Alexa, etc. </a:t>
                      </a:r>
                    </a:p>
                    <a:p>
                      <a:pPr marL="171450" indent="-171450">
                        <a:buFont typeface="Arial" panose="020B0604020202020204" pitchFamily="34" charset="0"/>
                        <a:buChar char="•"/>
                      </a:pPr>
                      <a:r>
                        <a:rPr lang="en-US" sz="1200" b="0" dirty="0">
                          <a:latin typeface="Calibri" panose="020F0502020204030204" pitchFamily="34" charset="0"/>
                          <a:cs typeface="Calibri" panose="020F0502020204030204" pitchFamily="34" charset="0"/>
                        </a:rPr>
                        <a:t>On screen keyboard</a:t>
                      </a:r>
                      <a:endParaRPr lang="en-IN" sz="1200" b="0" dirty="0">
                        <a:latin typeface="Calibri" panose="020F0502020204030204" pitchFamily="34" charset="0"/>
                        <a:cs typeface="Calibri" panose="020F0502020204030204" pitchFamily="34" charset="0"/>
                      </a:endParaRPr>
                    </a:p>
                  </a:txBody>
                  <a:tcPr/>
                </a:tc>
                <a:tc>
                  <a:txBody>
                    <a:bodyPr/>
                    <a:lstStyle/>
                    <a:p>
                      <a:r>
                        <a:rPr lang="en-US" sz="1200" b="0" dirty="0">
                          <a:latin typeface="Calibri" panose="020F0502020204030204" pitchFamily="34" charset="0"/>
                          <a:cs typeface="Calibri" panose="020F0502020204030204" pitchFamily="34" charset="0"/>
                        </a:rPr>
                        <a:t>Unplug mouse and navigate using keyboard - checking whether the application is keyboard accessible. </a:t>
                      </a:r>
                      <a:endParaRPr lang="en-IN" sz="1200" b="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712521417"/>
                  </a:ext>
                </a:extLst>
              </a:tr>
              <a:tr h="819727">
                <a:tc>
                  <a:txBody>
                    <a:bodyPr/>
                    <a:lstStyle/>
                    <a:p>
                      <a:r>
                        <a:rPr lang="en-IN" sz="1200" b="0" dirty="0">
                          <a:latin typeface="Calibri" panose="020F0502020204030204" pitchFamily="34" charset="0"/>
                          <a:cs typeface="Calibri" panose="020F0502020204030204" pitchFamily="34" charset="0"/>
                        </a:rPr>
                        <a:t>Blindness</a:t>
                      </a:r>
                    </a:p>
                  </a:txBody>
                  <a:tcPr/>
                </a:tc>
                <a:tc>
                  <a:txBody>
                    <a:bodyPr/>
                    <a:lstStyle/>
                    <a:p>
                      <a:pPr marL="171450" indent="-171450">
                        <a:buFont typeface="Arial" panose="020B0604020202020204" pitchFamily="34" charset="0"/>
                        <a:buChar char="•"/>
                      </a:pPr>
                      <a:r>
                        <a:rPr lang="en-US" sz="1200" b="0" dirty="0">
                          <a:latin typeface="Calibri" panose="020F0502020204030204" pitchFamily="34" charset="0"/>
                          <a:cs typeface="Calibri" panose="020F0502020204030204" pitchFamily="34" charset="0"/>
                        </a:rPr>
                        <a:t>Text-to-speech software or screen reader </a:t>
                      </a:r>
                    </a:p>
                    <a:p>
                      <a:pPr marL="171450" indent="-171450">
                        <a:buFont typeface="Arial" panose="020B0604020202020204" pitchFamily="34" charset="0"/>
                        <a:buChar char="•"/>
                      </a:pPr>
                      <a:r>
                        <a:rPr lang="en-US" sz="1200" b="0" dirty="0">
                          <a:latin typeface="Calibri" panose="020F0502020204030204" pitchFamily="34" charset="0"/>
                          <a:cs typeface="Calibri" panose="020F0502020204030204" pitchFamily="34" charset="0"/>
                        </a:rPr>
                        <a:t>Braille display (used by people who are blind and deaf) </a:t>
                      </a:r>
                      <a:endParaRPr lang="en-IN" sz="1200" b="0" dirty="0">
                        <a:latin typeface="Calibri" panose="020F0502020204030204" pitchFamily="34" charset="0"/>
                        <a:cs typeface="Calibri" panose="020F0502020204030204" pitchFamily="34" charset="0"/>
                      </a:endParaRPr>
                    </a:p>
                  </a:txBody>
                  <a:tcPr/>
                </a:tc>
                <a:tc>
                  <a:txBody>
                    <a:bodyPr/>
                    <a:lstStyle/>
                    <a:p>
                      <a:r>
                        <a:rPr lang="en-US" sz="1200" b="0" dirty="0">
                          <a:latin typeface="Calibri" panose="020F0502020204030204" pitchFamily="34" charset="0"/>
                          <a:cs typeface="Calibri" panose="020F0502020204030204" pitchFamily="34" charset="0"/>
                        </a:rPr>
                        <a:t>Check whether the application is keyboard accessible and test with screen reader</a:t>
                      </a:r>
                      <a:endParaRPr lang="en-IN" sz="1200" b="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089781538"/>
                  </a:ext>
                </a:extLst>
              </a:tr>
              <a:tr h="1360746">
                <a:tc>
                  <a:txBody>
                    <a:bodyPr/>
                    <a:lstStyle/>
                    <a:p>
                      <a:r>
                        <a:rPr lang="en-IN" sz="1200" b="0" dirty="0">
                          <a:latin typeface="Calibri" panose="020F0502020204030204" pitchFamily="34" charset="0"/>
                          <a:cs typeface="Calibri" panose="020F0502020204030204" pitchFamily="34" charset="0"/>
                        </a:rPr>
                        <a:t>Low vision, Colour blindness</a:t>
                      </a:r>
                    </a:p>
                  </a:txBody>
                  <a:tcPr/>
                </a:tc>
                <a:tc>
                  <a:txBody>
                    <a:bodyPr/>
                    <a:lstStyle/>
                    <a:p>
                      <a:pPr marL="171450" indent="-171450">
                        <a:buFont typeface="Arial" panose="020B0604020202020204" pitchFamily="34" charset="0"/>
                        <a:buChar char="•"/>
                      </a:pPr>
                      <a:r>
                        <a:rPr lang="en-US" sz="1200" b="0" dirty="0">
                          <a:latin typeface="Calibri" panose="020F0502020204030204" pitchFamily="34" charset="0"/>
                          <a:cs typeface="Calibri" panose="020F0502020204030204" pitchFamily="34" charset="0"/>
                        </a:rPr>
                        <a:t>People rely on magnification instead of text-to-speech </a:t>
                      </a:r>
                    </a:p>
                    <a:p>
                      <a:pPr marL="171450" indent="-171450">
                        <a:buFont typeface="Arial" panose="020B0604020202020204" pitchFamily="34" charset="0"/>
                        <a:buChar char="•"/>
                      </a:pPr>
                      <a:r>
                        <a:rPr lang="en-US" sz="1200" b="0" dirty="0">
                          <a:latin typeface="Calibri" panose="020F0502020204030204" pitchFamily="34" charset="0"/>
                          <a:cs typeface="Calibri" panose="020F0502020204030204" pitchFamily="34" charset="0"/>
                        </a:rPr>
                        <a:t>They use mouse, keyboard or both </a:t>
                      </a:r>
                    </a:p>
                    <a:p>
                      <a:pPr marL="171450" indent="-171450">
                        <a:buFont typeface="Arial" panose="020B0604020202020204" pitchFamily="34" charset="0"/>
                        <a:buChar char="•"/>
                      </a:pPr>
                      <a:r>
                        <a:rPr lang="en-US" sz="1200" b="0" dirty="0">
                          <a:latin typeface="Calibri" panose="020F0502020204030204" pitchFamily="34" charset="0"/>
                          <a:cs typeface="Calibri" panose="020F0502020204030204" pitchFamily="34" charset="0"/>
                        </a:rPr>
                        <a:t>People may not distinguish specific colors because of color-blindness and hence importance should be given to color contrast.</a:t>
                      </a:r>
                      <a:endParaRPr lang="en-IN" sz="1200" b="0" dirty="0">
                        <a:latin typeface="Calibri" panose="020F0502020204030204" pitchFamily="34" charset="0"/>
                        <a:cs typeface="Calibri" panose="020F0502020204030204" pitchFamily="34" charset="0"/>
                      </a:endParaRPr>
                    </a:p>
                  </a:txBody>
                  <a:tcPr/>
                </a:tc>
                <a:tc>
                  <a:txBody>
                    <a:bodyPr/>
                    <a:lstStyle/>
                    <a:p>
                      <a:r>
                        <a:rPr lang="en-US" sz="1200" b="0" dirty="0">
                          <a:latin typeface="Calibri" panose="020F0502020204030204" pitchFamily="34" charset="0"/>
                          <a:cs typeface="Calibri" panose="020F0502020204030204" pitchFamily="34" charset="0"/>
                        </a:rPr>
                        <a:t>Few extensions like axe or wave also point out color contrast issues in the application</a:t>
                      </a:r>
                      <a:endParaRPr lang="en-IN" sz="1200" b="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20356744"/>
                  </a:ext>
                </a:extLst>
              </a:tr>
              <a:tr h="1000066">
                <a:tc>
                  <a:txBody>
                    <a:bodyPr/>
                    <a:lstStyle/>
                    <a:p>
                      <a:r>
                        <a:rPr lang="en-IN" sz="1200" b="0" dirty="0">
                          <a:latin typeface="Calibri" panose="020F0502020204030204" pitchFamily="34" charset="0"/>
                          <a:cs typeface="Calibri" panose="020F0502020204030204" pitchFamily="34" charset="0"/>
                        </a:rPr>
                        <a:t>Auditory disabilities</a:t>
                      </a:r>
                    </a:p>
                  </a:txBody>
                  <a:tcPr/>
                </a:tc>
                <a:tc>
                  <a:txBody>
                    <a:bodyPr/>
                    <a:lstStyle/>
                    <a:p>
                      <a:pPr marL="171450" indent="-171450">
                        <a:buFont typeface="Arial" panose="020B0604020202020204" pitchFamily="34" charset="0"/>
                        <a:buChar char="•"/>
                      </a:pPr>
                      <a:r>
                        <a:rPr lang="en-US" sz="1200" b="0" dirty="0">
                          <a:latin typeface="Calibri" panose="020F0502020204030204" pitchFamily="34" charset="0"/>
                          <a:cs typeface="Calibri" panose="020F0502020204030204" pitchFamily="34" charset="0"/>
                        </a:rPr>
                        <a:t>Live transcription / captions are necessary for people who are deaf / hard of hearing </a:t>
                      </a:r>
                    </a:p>
                    <a:p>
                      <a:pPr marL="171450" indent="-171450">
                        <a:buFont typeface="Arial" panose="020B0604020202020204" pitchFamily="34" charset="0"/>
                        <a:buChar char="•"/>
                      </a:pPr>
                      <a:r>
                        <a:rPr lang="en-US" sz="1200" b="0" dirty="0">
                          <a:latin typeface="Calibri" panose="020F0502020204030204" pitchFamily="34" charset="0"/>
                          <a:cs typeface="Calibri" panose="020F0502020204030204" pitchFamily="34" charset="0"/>
                        </a:rPr>
                        <a:t>Sign language interpreter or real time captioning</a:t>
                      </a:r>
                      <a:endParaRPr lang="en-IN" sz="1200" b="0" dirty="0">
                        <a:latin typeface="Calibri" panose="020F0502020204030204" pitchFamily="34" charset="0"/>
                        <a:cs typeface="Calibri" panose="020F0502020204030204" pitchFamily="34" charset="0"/>
                      </a:endParaRPr>
                    </a:p>
                  </a:txBody>
                  <a:tcPr/>
                </a:tc>
                <a:tc>
                  <a:txBody>
                    <a:bodyPr/>
                    <a:lstStyle/>
                    <a:p>
                      <a:r>
                        <a:rPr lang="en-US" sz="1200" b="0" dirty="0">
                          <a:latin typeface="Calibri" panose="020F0502020204030204" pitchFamily="34" charset="0"/>
                          <a:cs typeface="Calibri" panose="020F0502020204030204" pitchFamily="34" charset="0"/>
                        </a:rPr>
                        <a:t>Testing needs to be done for audio and video content in application. </a:t>
                      </a:r>
                      <a:endParaRPr lang="en-IN" sz="1200" b="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726766323"/>
                  </a:ext>
                </a:extLst>
              </a:tr>
              <a:tr h="1541087">
                <a:tc>
                  <a:txBody>
                    <a:bodyPr/>
                    <a:lstStyle/>
                    <a:p>
                      <a:r>
                        <a:rPr lang="en-IN" sz="1200" b="0" dirty="0">
                          <a:latin typeface="Calibri" panose="020F0502020204030204" pitchFamily="34" charset="0"/>
                          <a:cs typeface="Calibri" panose="020F0502020204030204" pitchFamily="34" charset="0"/>
                        </a:rPr>
                        <a:t>Cognitive and Intellectual disabilities</a:t>
                      </a:r>
                    </a:p>
                  </a:txBody>
                  <a:tcPr/>
                </a:tc>
                <a:tc>
                  <a:txBody>
                    <a:bodyPr/>
                    <a:lstStyle/>
                    <a:p>
                      <a:r>
                        <a:rPr lang="en-US" sz="1200" b="0" dirty="0">
                          <a:latin typeface="Calibri" panose="020F0502020204030204" pitchFamily="34" charset="0"/>
                          <a:cs typeface="Calibri" panose="020F0502020204030204" pitchFamily="34" charset="0"/>
                        </a:rPr>
                        <a:t>Assistive technologies vary as much as the users themselves. This includes tools for</a:t>
                      </a:r>
                    </a:p>
                    <a:p>
                      <a:pPr marL="171450" indent="-171450">
                        <a:buFont typeface="Arial" panose="020B0604020202020204" pitchFamily="34" charset="0"/>
                        <a:buChar char="•"/>
                      </a:pPr>
                      <a:r>
                        <a:rPr lang="en-US" sz="1200" b="0" dirty="0">
                          <a:latin typeface="Calibri" panose="020F0502020204030204" pitchFamily="34" charset="0"/>
                          <a:cs typeface="Calibri" panose="020F0502020204030204" pitchFamily="34" charset="0"/>
                        </a:rPr>
                        <a:t>Removing distracting elements </a:t>
                      </a:r>
                    </a:p>
                    <a:p>
                      <a:pPr marL="171450" indent="-171450">
                        <a:buFont typeface="Arial" panose="020B0604020202020204" pitchFamily="34" charset="0"/>
                        <a:buChar char="•"/>
                      </a:pPr>
                      <a:r>
                        <a:rPr lang="en-US" sz="1200" b="0" dirty="0">
                          <a:latin typeface="Calibri" panose="020F0502020204030204" pitchFamily="34" charset="0"/>
                          <a:cs typeface="Calibri" panose="020F0502020204030204" pitchFamily="34" charset="0"/>
                        </a:rPr>
                        <a:t>Increasing color contrast for UI elements </a:t>
                      </a:r>
                    </a:p>
                    <a:p>
                      <a:pPr marL="171450" indent="-171450">
                        <a:buFont typeface="Arial" panose="020B0604020202020204" pitchFamily="34" charset="0"/>
                        <a:buChar char="•"/>
                      </a:pPr>
                      <a:r>
                        <a:rPr lang="en-US" sz="1200" b="0" dirty="0">
                          <a:latin typeface="Calibri" panose="020F0502020204030204" pitchFamily="34" charset="0"/>
                          <a:cs typeface="Calibri" panose="020F0502020204030204" pitchFamily="34" charset="0"/>
                        </a:rPr>
                        <a:t>Providing simple and consistent navigation and labelling in apps and websites</a:t>
                      </a:r>
                      <a:endParaRPr lang="en-IN" sz="1200" b="0" dirty="0">
                        <a:latin typeface="Calibri" panose="020F0502020204030204" pitchFamily="34" charset="0"/>
                        <a:cs typeface="Calibri" panose="020F0502020204030204" pitchFamily="34" charset="0"/>
                      </a:endParaRPr>
                    </a:p>
                  </a:txBody>
                  <a:tcPr/>
                </a:tc>
                <a:tc>
                  <a:txBody>
                    <a:bodyPr/>
                    <a:lstStyle/>
                    <a:p>
                      <a:r>
                        <a:rPr lang="en-US" sz="1200" b="0" dirty="0">
                          <a:latin typeface="Calibri" panose="020F0502020204030204" pitchFamily="34" charset="0"/>
                          <a:cs typeface="Calibri" panose="020F0502020204030204" pitchFamily="34" charset="0"/>
                        </a:rPr>
                        <a:t>Removing distracting elements increasing color contrast for UI elements providing simple and consistent navigation and labelling in apps and websites</a:t>
                      </a:r>
                      <a:endParaRPr lang="en-IN" sz="1200" b="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4123100739"/>
                  </a:ext>
                </a:extLst>
              </a:tr>
            </a:tbl>
          </a:graphicData>
        </a:graphic>
      </p:graphicFrame>
    </p:spTree>
    <p:extLst>
      <p:ext uri="{BB962C8B-B14F-4D97-AF65-F5344CB8AC3E}">
        <p14:creationId xmlns:p14="http://schemas.microsoft.com/office/powerpoint/2010/main" val="637750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B9195-3B2F-70E5-FDE8-2D7C642E5F1B}"/>
              </a:ext>
            </a:extLst>
          </p:cNvPr>
          <p:cNvSpPr>
            <a:spLocks noGrp="1"/>
          </p:cNvSpPr>
          <p:nvPr>
            <p:ph type="title"/>
          </p:nvPr>
        </p:nvSpPr>
        <p:spPr>
          <a:xfrm>
            <a:off x="650829" y="2699927"/>
            <a:ext cx="8596668" cy="1320800"/>
          </a:xfrm>
        </p:spPr>
        <p:txBody>
          <a:bodyPr>
            <a:normAutofit/>
          </a:bodyPr>
          <a:lstStyle/>
          <a:p>
            <a:r>
              <a:rPr lang="en-IN" sz="2800" dirty="0">
                <a:solidFill>
                  <a:schemeClr val="accent2"/>
                </a:solidFill>
                <a:latin typeface="Calibri" panose="020F0502020204030204" pitchFamily="34" charset="0"/>
                <a:cs typeface="Calibri" panose="020F0502020204030204" pitchFamily="34" charset="0"/>
              </a:rPr>
              <a:t>What is ARIA?</a:t>
            </a:r>
          </a:p>
        </p:txBody>
      </p:sp>
      <p:sp>
        <p:nvSpPr>
          <p:cNvPr id="4" name="TextBox 3">
            <a:extLst>
              <a:ext uri="{FF2B5EF4-FFF2-40B4-BE49-F238E27FC236}">
                <a16:creationId xmlns:a16="http://schemas.microsoft.com/office/drawing/2014/main" id="{54C5FCD8-94FB-C56E-925C-70B87564EE86}"/>
              </a:ext>
            </a:extLst>
          </p:cNvPr>
          <p:cNvSpPr txBox="1"/>
          <p:nvPr/>
        </p:nvSpPr>
        <p:spPr>
          <a:xfrm>
            <a:off x="650829" y="3186953"/>
            <a:ext cx="8837727" cy="1569660"/>
          </a:xfrm>
          <a:prstGeom prst="rect">
            <a:avLst/>
          </a:prstGeom>
          <a:noFill/>
        </p:spPr>
        <p:txBody>
          <a:bodyPr wrap="square">
            <a:spAutoFit/>
          </a:bodyPr>
          <a:lstStyle/>
          <a:p>
            <a:r>
              <a:rPr lang="en-IN" sz="1600" dirty="0">
                <a:latin typeface="Calibri" panose="020F0502020204030204" pitchFamily="34" charset="0"/>
                <a:cs typeface="Calibri" panose="020F0502020204030204" pitchFamily="34" charset="0"/>
              </a:rPr>
              <a:t>ARIA stands for "</a:t>
            </a:r>
            <a:r>
              <a:rPr lang="en-IN" sz="1600" b="1" dirty="0">
                <a:latin typeface="Calibri" panose="020F0502020204030204" pitchFamily="34" charset="0"/>
                <a:cs typeface="Calibri" panose="020F0502020204030204" pitchFamily="34" charset="0"/>
              </a:rPr>
              <a:t>Accessible Rich Internet Applications’</a:t>
            </a:r>
            <a:r>
              <a:rPr lang="en-US" sz="1600" dirty="0">
                <a:latin typeface="Calibri" panose="020F0502020204030204" pitchFamily="34" charset="0"/>
                <a:cs typeface="Calibri" panose="020F0502020204030204" pitchFamily="34" charset="0"/>
              </a:rPr>
              <a:t>s is a set of attributes that define ways to make web content and web applications (especially those developed with JavaScript) more accessible to people with disabilities. </a:t>
            </a:r>
          </a:p>
          <a:p>
            <a:r>
              <a:rPr lang="en-US" sz="1600" dirty="0">
                <a:latin typeface="Calibri" panose="020F0502020204030204" pitchFamily="34" charset="0"/>
                <a:cs typeface="Calibri" panose="020F0502020204030204" pitchFamily="34" charset="0"/>
              </a:rPr>
              <a:t>ARIA attributes are also used to make the interfaces more accessible for the people who use screen readers. Adding ARIA can provide screen reader users with greater context and interactivity with the content on the page.</a:t>
            </a:r>
            <a:endParaRPr lang="en-IN" sz="1600" dirty="0">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91603619-5629-B832-23B4-5750818ECB3E}"/>
              </a:ext>
            </a:extLst>
          </p:cNvPr>
          <p:cNvSpPr txBox="1"/>
          <p:nvPr/>
        </p:nvSpPr>
        <p:spPr>
          <a:xfrm>
            <a:off x="2944503" y="237714"/>
            <a:ext cx="6767868" cy="2462213"/>
          </a:xfrm>
          <a:prstGeom prst="rect">
            <a:avLst/>
          </a:prstGeom>
          <a:noFill/>
        </p:spPr>
        <p:txBody>
          <a:bodyPr wrap="square">
            <a:spAutoFit/>
          </a:bodyPr>
          <a:lstStyle/>
          <a:p>
            <a:pPr defTabSz="457200">
              <a:lnSpc>
                <a:spcPct val="150000"/>
              </a:lnSpc>
              <a:spcBef>
                <a:spcPct val="0"/>
              </a:spcBef>
            </a:pPr>
            <a:r>
              <a:rPr lang="en-US" sz="2800" dirty="0">
                <a:solidFill>
                  <a:schemeClr val="accent2"/>
                </a:solidFill>
                <a:latin typeface="Calibri" panose="020F0502020204030204" pitchFamily="34" charset="0"/>
                <a:ea typeface="+mj-ea"/>
                <a:cs typeface="Calibri" panose="020F0502020204030204" pitchFamily="34" charset="0"/>
              </a:rPr>
              <a:t>What is a screen reader? </a:t>
            </a:r>
          </a:p>
          <a:p>
            <a:r>
              <a:rPr lang="en-US" sz="1600" dirty="0">
                <a:latin typeface="Calibri" panose="020F0502020204030204" pitchFamily="34" charset="0"/>
                <a:cs typeface="Calibri" panose="020F0502020204030204" pitchFamily="34" charset="0"/>
              </a:rPr>
              <a:t>Screen reader is a </a:t>
            </a:r>
            <a:r>
              <a:rPr lang="en-US" sz="1600" b="1" dirty="0">
                <a:latin typeface="Calibri" panose="020F0502020204030204" pitchFamily="34" charset="0"/>
                <a:cs typeface="Calibri" panose="020F0502020204030204" pitchFamily="34" charset="0"/>
              </a:rPr>
              <a:t>text-to-speech software</a:t>
            </a:r>
            <a:r>
              <a:rPr lang="en-US" sz="1600" dirty="0">
                <a:latin typeface="Calibri" panose="020F0502020204030204" pitchFamily="34" charset="0"/>
                <a:cs typeface="Calibri" panose="020F0502020204030204" pitchFamily="34" charset="0"/>
              </a:rPr>
              <a:t> which is used as an assistive technology by people with disabilities including blindness, dyslexia and low vision. The screen reader starts from the title of the application and reads all the text. This is a video on screen reader and how it works. </a:t>
            </a:r>
          </a:p>
          <a:p>
            <a:r>
              <a:rPr lang="en-US" sz="1600" dirty="0">
                <a:latin typeface="Calibri" panose="020F0502020204030204" pitchFamily="34" charset="0"/>
                <a:cs typeface="Calibri" panose="020F0502020204030204" pitchFamily="34" charset="0"/>
              </a:rPr>
              <a:t>Commonly used screen readers include </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Voiceover in macOS NVDA</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Narrator or JAWS in windows</a:t>
            </a:r>
            <a:endParaRPr lang="en-IN" sz="1600" dirty="0">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3D26048E-D12E-E318-E017-28E7F8B51793}"/>
              </a:ext>
            </a:extLst>
          </p:cNvPr>
          <p:cNvSpPr txBox="1"/>
          <p:nvPr/>
        </p:nvSpPr>
        <p:spPr>
          <a:xfrm>
            <a:off x="650829" y="4756613"/>
            <a:ext cx="8476605" cy="1815882"/>
          </a:xfrm>
          <a:prstGeom prst="rect">
            <a:avLst/>
          </a:prstGeom>
          <a:noFill/>
        </p:spPr>
        <p:txBody>
          <a:bodyPr wrap="square">
            <a:spAutoFit/>
          </a:bodyPr>
          <a:lstStyle/>
          <a:p>
            <a:r>
              <a:rPr lang="en-US" sz="1600" dirty="0">
                <a:latin typeface="Calibri" panose="020F0502020204030204" pitchFamily="34" charset="0"/>
                <a:cs typeface="Calibri" panose="020F0502020204030204" pitchFamily="34" charset="0"/>
              </a:rPr>
              <a:t>Three main components used in ARIA: </a:t>
            </a:r>
          </a:p>
          <a:p>
            <a:pPr marL="285750" indent="-285750">
              <a:buFont typeface="Arial" panose="020B0604020202020204" pitchFamily="34" charset="0"/>
              <a:buChar char="•"/>
            </a:pPr>
            <a:r>
              <a:rPr lang="en-US" sz="1600" b="1" dirty="0">
                <a:solidFill>
                  <a:schemeClr val="tx1">
                    <a:lumMod val="65000"/>
                    <a:lumOff val="35000"/>
                  </a:schemeClr>
                </a:solidFill>
                <a:latin typeface="Calibri" panose="020F0502020204030204" pitchFamily="34" charset="0"/>
                <a:cs typeface="Calibri" panose="020F0502020204030204" pitchFamily="34" charset="0"/>
              </a:rPr>
              <a:t>Roles</a:t>
            </a:r>
            <a:r>
              <a:rPr lang="en-US" sz="1600" dirty="0"/>
              <a:t> - </a:t>
            </a:r>
            <a:r>
              <a:rPr lang="en-US" sz="1600" dirty="0">
                <a:latin typeface="Calibri" panose="020F0502020204030204" pitchFamily="34" charset="0"/>
                <a:cs typeface="Calibri" panose="020F0502020204030204" pitchFamily="34" charset="0"/>
              </a:rPr>
              <a:t>Once the ARIA role is set, it doesn't change for an element. e.g., role="button", role="menu". </a:t>
            </a:r>
          </a:p>
          <a:p>
            <a:pPr marL="285750" indent="-285750">
              <a:buFont typeface="Arial" panose="020B0604020202020204" pitchFamily="34" charset="0"/>
              <a:buChar char="•"/>
            </a:pPr>
            <a:r>
              <a:rPr lang="en-US" sz="1600" b="1" dirty="0">
                <a:solidFill>
                  <a:schemeClr val="tx1">
                    <a:lumMod val="65000"/>
                    <a:lumOff val="35000"/>
                  </a:schemeClr>
                </a:solidFill>
                <a:latin typeface="Calibri" panose="020F0502020204030204" pitchFamily="34" charset="0"/>
                <a:cs typeface="Calibri" panose="020F0502020204030204" pitchFamily="34" charset="0"/>
              </a:rPr>
              <a:t>States</a:t>
            </a:r>
            <a:r>
              <a:rPr lang="en-US" sz="1600" dirty="0"/>
              <a:t> - </a:t>
            </a:r>
            <a:r>
              <a:rPr lang="en-US" sz="1600" dirty="0">
                <a:latin typeface="Calibri" panose="020F0502020204030204" pitchFamily="34" charset="0"/>
                <a:cs typeface="Calibri" panose="020F0502020204030204" pitchFamily="34" charset="0"/>
              </a:rPr>
              <a:t>States and properties can be applied to elements and are used together to support ARIA roles existing on a page. States can change on their own or with user interaction. e.g., aria-checked, aria-disabled, aria-required. </a:t>
            </a:r>
          </a:p>
          <a:p>
            <a:pPr marL="285750" indent="-285750">
              <a:buFont typeface="Arial" panose="020B0604020202020204" pitchFamily="34" charset="0"/>
              <a:buChar char="•"/>
            </a:pPr>
            <a:r>
              <a:rPr lang="en-US" sz="1600" b="1" dirty="0">
                <a:solidFill>
                  <a:schemeClr val="tx1">
                    <a:lumMod val="65000"/>
                    <a:lumOff val="35000"/>
                  </a:schemeClr>
                </a:solidFill>
                <a:latin typeface="Calibri" panose="020F0502020204030204" pitchFamily="34" charset="0"/>
                <a:cs typeface="Calibri" panose="020F0502020204030204" pitchFamily="34" charset="0"/>
              </a:rPr>
              <a:t>Properties</a:t>
            </a:r>
            <a:r>
              <a:rPr lang="en-US" sz="1600" dirty="0"/>
              <a:t> - </a:t>
            </a:r>
            <a:r>
              <a:rPr lang="en-US" sz="1600" dirty="0">
                <a:latin typeface="Calibri" panose="020F0502020204030204" pitchFamily="34" charset="0"/>
                <a:cs typeface="Calibri" panose="020F0502020204030204" pitchFamily="34" charset="0"/>
              </a:rPr>
              <a:t>Properties rarely change once they are set. e.g., aria-</a:t>
            </a:r>
            <a:r>
              <a:rPr lang="en-US" sz="1600" dirty="0" err="1">
                <a:latin typeface="Calibri" panose="020F0502020204030204" pitchFamily="34" charset="0"/>
                <a:cs typeface="Calibri" panose="020F0502020204030204" pitchFamily="34" charset="0"/>
              </a:rPr>
              <a:t>labelledby</a:t>
            </a:r>
            <a:r>
              <a:rPr lang="en-US" sz="1600" dirty="0">
                <a:latin typeface="Calibri" panose="020F0502020204030204" pitchFamily="34" charset="0"/>
                <a:cs typeface="Calibri" panose="020F0502020204030204" pitchFamily="34" charset="0"/>
              </a:rPr>
              <a:t>, aria-</a:t>
            </a:r>
            <a:r>
              <a:rPr lang="en-US" sz="1600" dirty="0" err="1">
                <a:latin typeface="Calibri" panose="020F0502020204030204" pitchFamily="34" charset="0"/>
                <a:cs typeface="Calibri" panose="020F0502020204030204" pitchFamily="34" charset="0"/>
              </a:rPr>
              <a:t>describedby</a:t>
            </a:r>
            <a:r>
              <a:rPr lang="en-US" sz="1600" dirty="0">
                <a:latin typeface="Calibri" panose="020F0502020204030204" pitchFamily="34" charset="0"/>
                <a:cs typeface="Calibri" panose="020F0502020204030204" pitchFamily="34" charset="0"/>
              </a:rPr>
              <a:t>.</a:t>
            </a:r>
            <a:endParaRPr lang="en-IN" sz="1600" dirty="0">
              <a:latin typeface="Calibri" panose="020F0502020204030204" pitchFamily="34" charset="0"/>
              <a:cs typeface="Calibri" panose="020F0502020204030204" pitchFamily="34" charset="0"/>
            </a:endParaRPr>
          </a:p>
        </p:txBody>
      </p:sp>
      <p:pic>
        <p:nvPicPr>
          <p:cNvPr id="5126" name="Picture 6" descr="Reader, screen, accessibility icon - Download on Iconfinder">
            <a:extLst>
              <a:ext uri="{FF2B5EF4-FFF2-40B4-BE49-F238E27FC236}">
                <a16:creationId xmlns:a16="http://schemas.microsoft.com/office/drawing/2014/main" id="{841857DE-8590-4628-84AE-C27BBC3831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4124" y="647186"/>
            <a:ext cx="1643270" cy="16432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3334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BC56D-527B-A082-A9AC-CBB5A91B1B92}"/>
              </a:ext>
            </a:extLst>
          </p:cNvPr>
          <p:cNvSpPr>
            <a:spLocks noGrp="1"/>
          </p:cNvSpPr>
          <p:nvPr>
            <p:ph type="title"/>
          </p:nvPr>
        </p:nvSpPr>
        <p:spPr>
          <a:xfrm>
            <a:off x="637577" y="291547"/>
            <a:ext cx="8596668" cy="649357"/>
          </a:xfrm>
        </p:spPr>
        <p:txBody>
          <a:bodyPr>
            <a:normAutofit/>
          </a:bodyPr>
          <a:lstStyle/>
          <a:p>
            <a:r>
              <a:rPr lang="en-IN" sz="2800" dirty="0">
                <a:solidFill>
                  <a:schemeClr val="accent2"/>
                </a:solidFill>
                <a:latin typeface="Calibri" panose="020F0502020204030204" pitchFamily="34" charset="0"/>
                <a:cs typeface="Calibri" panose="020F0502020204030204" pitchFamily="34" charset="0"/>
              </a:rPr>
              <a:t>Best Practices for development  </a:t>
            </a:r>
          </a:p>
        </p:txBody>
      </p:sp>
      <p:sp>
        <p:nvSpPr>
          <p:cNvPr id="4" name="TextBox 3">
            <a:extLst>
              <a:ext uri="{FF2B5EF4-FFF2-40B4-BE49-F238E27FC236}">
                <a16:creationId xmlns:a16="http://schemas.microsoft.com/office/drawing/2014/main" id="{8712600D-6175-ED52-2970-444501C780BA}"/>
              </a:ext>
            </a:extLst>
          </p:cNvPr>
          <p:cNvSpPr txBox="1"/>
          <p:nvPr/>
        </p:nvSpPr>
        <p:spPr>
          <a:xfrm>
            <a:off x="637577" y="795131"/>
            <a:ext cx="8784718" cy="6801862"/>
          </a:xfrm>
          <a:prstGeom prst="rect">
            <a:avLst/>
          </a:prstGeom>
          <a:noFill/>
        </p:spPr>
        <p:txBody>
          <a:bodyPr wrap="square">
            <a:spAutoFit/>
          </a:bodyPr>
          <a:lstStyle/>
          <a:p>
            <a:r>
              <a:rPr lang="en-US" sz="1600" b="1" dirty="0">
                <a:solidFill>
                  <a:schemeClr val="tx1">
                    <a:lumMod val="65000"/>
                    <a:lumOff val="35000"/>
                  </a:schemeClr>
                </a:solidFill>
                <a:latin typeface="Calibri" panose="020F0502020204030204" pitchFamily="34" charset="0"/>
                <a:cs typeface="Calibri" panose="020F0502020204030204" pitchFamily="34" charset="0"/>
              </a:rPr>
              <a:t>Using Semantic elements and libraries</a:t>
            </a:r>
          </a:p>
          <a:p>
            <a:r>
              <a:rPr lang="en-US" sz="1600" dirty="0">
                <a:latin typeface="Calibri" panose="020F0502020204030204" pitchFamily="34" charset="0"/>
                <a:cs typeface="Calibri" panose="020F0502020204030204" pitchFamily="34" charset="0"/>
              </a:rPr>
              <a:t>If bootstrap or any UI component library is used in your project, try to make use of those components wherever possible. Because, most of these components are accessible and would save some time making the application accessible. </a:t>
            </a:r>
          </a:p>
          <a:p>
            <a:endParaRPr lang="en-US" sz="1600" b="1" dirty="0">
              <a:latin typeface="Calibri" panose="020F0502020204030204" pitchFamily="34" charset="0"/>
              <a:cs typeface="Calibri" panose="020F0502020204030204" pitchFamily="34" charset="0"/>
            </a:endParaRPr>
          </a:p>
          <a:p>
            <a:r>
              <a:rPr lang="en-US" sz="1600" b="1" dirty="0">
                <a:solidFill>
                  <a:schemeClr val="tx1">
                    <a:lumMod val="65000"/>
                    <a:lumOff val="35000"/>
                  </a:schemeClr>
                </a:solidFill>
                <a:latin typeface="Calibri" panose="020F0502020204030204" pitchFamily="34" charset="0"/>
                <a:cs typeface="Calibri" panose="020F0502020204030204" pitchFamily="34" charset="0"/>
              </a:rPr>
              <a:t>Use native HTML elements </a:t>
            </a:r>
          </a:p>
          <a:p>
            <a:r>
              <a:rPr lang="en-US" sz="1600" dirty="0">
                <a:latin typeface="Calibri" panose="020F0502020204030204" pitchFamily="34" charset="0"/>
                <a:cs typeface="Calibri" panose="020F0502020204030204" pitchFamily="34" charset="0"/>
              </a:rPr>
              <a:t>For instance, use &lt;button&gt; instead of &lt;div role="button"&gt; (Here, role="button" is the ARIA role which makes the screen reader recognize div as a button).</a:t>
            </a:r>
          </a:p>
          <a:p>
            <a:endParaRPr lang="en-US" sz="1600" dirty="0">
              <a:latin typeface="Calibri" panose="020F0502020204030204" pitchFamily="34" charset="0"/>
              <a:cs typeface="Calibri" panose="020F0502020204030204" pitchFamily="34" charset="0"/>
            </a:endParaRPr>
          </a:p>
          <a:p>
            <a:r>
              <a:rPr lang="en-US" sz="1600" b="1" dirty="0">
                <a:solidFill>
                  <a:schemeClr val="tx1">
                    <a:lumMod val="65000"/>
                    <a:lumOff val="35000"/>
                  </a:schemeClr>
                </a:solidFill>
                <a:latin typeface="Calibri" panose="020F0502020204030204" pitchFamily="34" charset="0"/>
                <a:cs typeface="Calibri" panose="020F0502020204030204" pitchFamily="34" charset="0"/>
              </a:rPr>
              <a:t>Basic Accessibility testing for developers</a:t>
            </a:r>
            <a:endParaRPr lang="en-US" sz="1600" dirty="0">
              <a:solidFill>
                <a:schemeClr val="tx1">
                  <a:lumMod val="65000"/>
                  <a:lumOff val="35000"/>
                </a:schemeClr>
              </a:solidFill>
              <a:latin typeface="Calibri" panose="020F0502020204030204" pitchFamily="34" charset="0"/>
              <a:cs typeface="Calibri" panose="020F0502020204030204" pitchFamily="34" charset="0"/>
            </a:endParaRPr>
          </a:p>
          <a:p>
            <a:r>
              <a:rPr lang="en-US" sz="1600" dirty="0">
                <a:latin typeface="Calibri" panose="020F0502020204030204" pitchFamily="34" charset="0"/>
                <a:cs typeface="Calibri" panose="020F0502020204030204" pitchFamily="34" charset="0"/>
              </a:rPr>
              <a:t>Forget your mouse and test with keyboard! - As a thumb rule, adopt this technique to test any component or page. This will make sure that we can access all the controls in the page without the use of mouse.</a:t>
            </a:r>
          </a:p>
          <a:p>
            <a:endParaRPr lang="en-US" sz="1600" dirty="0">
              <a:latin typeface="Calibri" panose="020F0502020204030204" pitchFamily="34" charset="0"/>
              <a:cs typeface="Calibri" panose="020F0502020204030204" pitchFamily="34" charset="0"/>
            </a:endParaRPr>
          </a:p>
          <a:p>
            <a:r>
              <a:rPr lang="en-IN" sz="1600" b="1" dirty="0">
                <a:solidFill>
                  <a:schemeClr val="tx1">
                    <a:lumMod val="65000"/>
                    <a:lumOff val="35000"/>
                  </a:schemeClr>
                </a:solidFill>
                <a:latin typeface="Calibri" panose="020F0502020204030204" pitchFamily="34" charset="0"/>
                <a:cs typeface="Calibri" panose="020F0502020204030204" pitchFamily="34" charset="0"/>
              </a:rPr>
              <a:t>CSS and HTML</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CSS can damage accessibility if used incorrectly!</a:t>
            </a:r>
            <a:r>
              <a:rPr lang="en-US" sz="1600" dirty="0"/>
              <a:t> </a:t>
            </a:r>
            <a:r>
              <a:rPr lang="en-US" sz="1600" dirty="0">
                <a:latin typeface="Calibri" panose="020F0502020204030204" pitchFamily="34" charset="0"/>
                <a:cs typeface="Calibri" panose="020F0502020204030204" pitchFamily="34" charset="0"/>
              </a:rPr>
              <a:t>The ordering in HTML markup or the source order will be followed by the assistive technologies like Screen reader. Hence, ensure that the order of the content in HTML markup (source order) makes sense even without styles. In other words, the source order should match the visual order even without styles. </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Don't use absolute dimensions for text/font size. e.g., absolute dimensions like '</a:t>
            </a:r>
            <a:r>
              <a:rPr lang="en-US" sz="1600" dirty="0" err="1">
                <a:latin typeface="Calibri" panose="020F0502020204030204" pitchFamily="34" charset="0"/>
                <a:cs typeface="Calibri" panose="020F0502020204030204" pitchFamily="34" charset="0"/>
              </a:rPr>
              <a:t>px</a:t>
            </a:r>
            <a:r>
              <a:rPr lang="en-US" sz="1600" dirty="0">
                <a:latin typeface="Calibri" panose="020F0502020204030204" pitchFamily="34" charset="0"/>
                <a:cs typeface="Calibri" panose="020F0502020204030204" pitchFamily="34" charset="0"/>
              </a:rPr>
              <a:t>' should be avoided. </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Avoid CSS pseudo classes for non-decorative content, because these pseudo classes may not render through screen readers except voiceover. </a:t>
            </a:r>
          </a:p>
          <a:p>
            <a:endParaRPr lang="en-US" sz="1600" b="1" dirty="0">
              <a:latin typeface="Calibri" panose="020F0502020204030204" pitchFamily="34" charset="0"/>
              <a:cs typeface="Calibri" panose="020F0502020204030204" pitchFamily="34" charset="0"/>
            </a:endParaRPr>
          </a:p>
          <a:p>
            <a:endParaRPr lang="en-US" sz="1600" b="1" dirty="0">
              <a:latin typeface="Calibri" panose="020F0502020204030204" pitchFamily="34" charset="0"/>
              <a:cs typeface="Calibri" panose="020F0502020204030204" pitchFamily="34" charset="0"/>
            </a:endParaRPr>
          </a:p>
          <a:p>
            <a:endParaRPr lang="en-US" sz="1600" dirty="0">
              <a:latin typeface="Calibri" panose="020F0502020204030204" pitchFamily="34" charset="0"/>
              <a:cs typeface="Calibri" panose="020F0502020204030204" pitchFamily="34" charset="0"/>
            </a:endParaRPr>
          </a:p>
          <a:p>
            <a:r>
              <a:rPr lang="en-US" sz="1600" dirty="0">
                <a:latin typeface="Calibri" panose="020F0502020204030204" pitchFamily="34" charset="0"/>
                <a:cs typeface="Calibri" panose="020F0502020204030204" pitchFamily="34" charset="0"/>
              </a:rPr>
              <a:t> </a:t>
            </a:r>
            <a:endParaRPr lang="en-IN"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39177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733AF9F-3974-9900-83FA-AC1ECBAB6DC4}"/>
              </a:ext>
            </a:extLst>
          </p:cNvPr>
          <p:cNvSpPr txBox="1"/>
          <p:nvPr/>
        </p:nvSpPr>
        <p:spPr>
          <a:xfrm>
            <a:off x="611073" y="0"/>
            <a:ext cx="8476605" cy="7602081"/>
          </a:xfrm>
          <a:prstGeom prst="rect">
            <a:avLst/>
          </a:prstGeom>
          <a:noFill/>
        </p:spPr>
        <p:txBody>
          <a:bodyPr wrap="square">
            <a:spAutoFit/>
          </a:bodyPr>
          <a:lstStyle/>
          <a:p>
            <a:pPr marL="285750" indent="-285750">
              <a:buFont typeface="Arial" panose="020B0604020202020204" pitchFamily="34" charset="0"/>
              <a:buChar char="•"/>
            </a:pPr>
            <a:endParaRPr lang="en-US" sz="1800" dirty="0">
              <a:latin typeface="Calibri" panose="020F0502020204030204" pitchFamily="34" charset="0"/>
              <a:cs typeface="Calibri" panose="020F0502020204030204" pitchFamily="34" charset="0"/>
            </a:endParaRPr>
          </a:p>
          <a:p>
            <a:r>
              <a:rPr lang="en-US" sz="1600" b="1" dirty="0">
                <a:solidFill>
                  <a:schemeClr val="tx1">
                    <a:lumMod val="65000"/>
                    <a:lumOff val="35000"/>
                  </a:schemeClr>
                </a:solidFill>
                <a:latin typeface="Calibri" panose="020F0502020204030204" pitchFamily="34" charset="0"/>
                <a:cs typeface="Calibri" panose="020F0502020204030204" pitchFamily="34" charset="0"/>
              </a:rPr>
              <a:t>Form</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The label should not receive separate focus. Associate all the fields to their corresponding labels.</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Notify the users when the form is filled out successfully. when there are errors with the fields, provide proper instructions to correct their mistakes. </a:t>
            </a:r>
          </a:p>
          <a:p>
            <a:pPr marL="285750" indent="-285750">
              <a:buFont typeface="Arial" panose="020B0604020202020204" pitchFamily="34" charset="0"/>
              <a:buChar char="•"/>
            </a:pPr>
            <a:endParaRPr lang="en-US" sz="1600" dirty="0">
              <a:latin typeface="Calibri" panose="020F0502020204030204" pitchFamily="34" charset="0"/>
              <a:cs typeface="Calibri" panose="020F0502020204030204" pitchFamily="34" charset="0"/>
            </a:endParaRPr>
          </a:p>
          <a:p>
            <a:r>
              <a:rPr lang="en-US" sz="1600" b="1" dirty="0">
                <a:solidFill>
                  <a:schemeClr val="tx1">
                    <a:lumMod val="65000"/>
                    <a:lumOff val="35000"/>
                  </a:schemeClr>
                </a:solidFill>
                <a:latin typeface="Calibri" panose="020F0502020204030204" pitchFamily="34" charset="0"/>
                <a:cs typeface="Calibri" panose="020F0502020204030204" pitchFamily="34" charset="0"/>
              </a:rPr>
              <a:t>Images</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Add background images only for decorative purpose and not to convey any information. Always provide </a:t>
            </a:r>
            <a:r>
              <a:rPr lang="en-US" sz="1600" b="1" dirty="0">
                <a:latin typeface="Calibri" panose="020F0502020204030204" pitchFamily="34" charset="0"/>
                <a:cs typeface="Calibri" panose="020F0502020204030204" pitchFamily="34" charset="0"/>
              </a:rPr>
              <a:t>alt text </a:t>
            </a:r>
            <a:r>
              <a:rPr lang="en-US" sz="1600" dirty="0">
                <a:latin typeface="Calibri" panose="020F0502020204030204" pitchFamily="34" charset="0"/>
                <a:cs typeface="Calibri" panose="020F0502020204030204" pitchFamily="34" charset="0"/>
              </a:rPr>
              <a:t>for all the images to help the screen readers understand the meaning of it. </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Avoid blinking/flashing elements as this would distract users with cognitive impairments or low vision. If used, ensure these blinking/flashing elements flash less than 3 times/second</a:t>
            </a:r>
          </a:p>
          <a:p>
            <a:pPr marL="285750" indent="-285750">
              <a:buFont typeface="Arial" panose="020B0604020202020204" pitchFamily="34" charset="0"/>
              <a:buChar char="•"/>
            </a:pPr>
            <a:endParaRPr lang="en-US" sz="1600" dirty="0">
              <a:latin typeface="Calibri" panose="020F0502020204030204" pitchFamily="34" charset="0"/>
              <a:cs typeface="Calibri" panose="020F0502020204030204" pitchFamily="34" charset="0"/>
            </a:endParaRPr>
          </a:p>
          <a:p>
            <a:r>
              <a:rPr lang="en-US" sz="1600" b="1" dirty="0">
                <a:solidFill>
                  <a:schemeClr val="tx1">
                    <a:lumMod val="65000"/>
                    <a:lumOff val="35000"/>
                  </a:schemeClr>
                </a:solidFill>
                <a:latin typeface="Calibri" panose="020F0502020204030204" pitchFamily="34" charset="0"/>
                <a:cs typeface="Calibri" panose="020F0502020204030204" pitchFamily="34" charset="0"/>
              </a:rPr>
              <a:t>Event handling and Keyboard shortcuts</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Always use dual event handlers. For instance, wherever click event is used, use keypress events too to capture key presses as mouse may not be used by screen reader users. </a:t>
            </a:r>
            <a:r>
              <a:rPr lang="en-US" sz="1600" dirty="0" err="1">
                <a:latin typeface="Calibri" panose="020F0502020204030204" pitchFamily="34" charset="0"/>
                <a:cs typeface="Calibri" panose="020F0502020204030204" pitchFamily="34" charset="0"/>
              </a:rPr>
              <a:t>eg.</a:t>
            </a:r>
            <a:r>
              <a:rPr lang="en-US" sz="1600" dirty="0">
                <a:latin typeface="Calibri" panose="020F0502020204030204" pitchFamily="34" charset="0"/>
                <a:cs typeface="Calibri" panose="020F0502020204030204" pitchFamily="34" charset="0"/>
              </a:rPr>
              <a:t>, when we don't use semantic &lt;button&gt; tag and design a span or div like a button, we need to add </a:t>
            </a:r>
            <a:r>
              <a:rPr lang="en-US" sz="1600" dirty="0" err="1">
                <a:latin typeface="Calibri" panose="020F0502020204030204" pitchFamily="34" charset="0"/>
                <a:cs typeface="Calibri" panose="020F0502020204030204" pitchFamily="34" charset="0"/>
              </a:rPr>
              <a:t>keyup</a:t>
            </a:r>
            <a:r>
              <a:rPr lang="en-US" sz="1600" dirty="0">
                <a:latin typeface="Calibri" panose="020F0502020204030204" pitchFamily="34" charset="0"/>
                <a:cs typeface="Calibri" panose="020F0502020204030204" pitchFamily="34" charset="0"/>
              </a:rPr>
              <a:t> events for Enter and Space key and handle those events the same way as click event. </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While providing any keyboard shortcuts for your app, make sure to document the shortcuts. Shortcuts should be used to provide only redundant access. i.e., that should not be the only way to access. Access key can also be given for controls, but make sure that it doesn't conflict with shortcut keys in browser, OS or any assistive technology.</a:t>
            </a:r>
          </a:p>
          <a:p>
            <a:endParaRPr lang="en-US" sz="1600" dirty="0"/>
          </a:p>
          <a:p>
            <a:r>
              <a:rPr lang="en-US" sz="1600" b="1" dirty="0">
                <a:solidFill>
                  <a:schemeClr val="tx1">
                    <a:lumMod val="65000"/>
                    <a:lumOff val="35000"/>
                  </a:schemeClr>
                </a:solidFill>
                <a:latin typeface="Calibri" panose="020F0502020204030204" pitchFamily="34" charset="0"/>
                <a:cs typeface="Calibri" panose="020F0502020204030204" pitchFamily="34" charset="0"/>
              </a:rPr>
              <a:t>Focus Control</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Avoid keyboard traps! Users should be able to move the focus out of any component using keyboard. Else, the screen reader users who only use keyboard will be stuck. </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Whenever some new content is revealed, move the focus to the revealed content. Examples of revealed content include alert, expanded content, additional form fields, etc.</a:t>
            </a:r>
          </a:p>
          <a:p>
            <a:endParaRPr lang="en-US" sz="1600" b="1" dirty="0">
              <a:latin typeface="Calibri" panose="020F0502020204030204" pitchFamily="34" charset="0"/>
              <a:cs typeface="Calibri" panose="020F0502020204030204" pitchFamily="34" charset="0"/>
            </a:endParaRPr>
          </a:p>
          <a:p>
            <a:endParaRPr lang="en-US" sz="1600" b="1" dirty="0">
              <a:latin typeface="Calibri" panose="020F0502020204030204" pitchFamily="34" charset="0"/>
              <a:cs typeface="Calibri" panose="020F0502020204030204" pitchFamily="34" charset="0"/>
            </a:endParaRPr>
          </a:p>
          <a:p>
            <a:endParaRPr lang="en-US" sz="16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33132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1940766-8C0E-EBE1-B3EE-26576D7F73F4}"/>
              </a:ext>
            </a:extLst>
          </p:cNvPr>
          <p:cNvSpPr txBox="1"/>
          <p:nvPr/>
        </p:nvSpPr>
        <p:spPr>
          <a:xfrm>
            <a:off x="530087" y="278297"/>
            <a:ext cx="8623852" cy="6001643"/>
          </a:xfrm>
          <a:prstGeom prst="rect">
            <a:avLst/>
          </a:prstGeom>
          <a:noFill/>
        </p:spPr>
        <p:txBody>
          <a:bodyPr wrap="square">
            <a:spAutoFit/>
          </a:bodyPr>
          <a:lstStyle/>
          <a:p>
            <a:r>
              <a:rPr lang="en-US" sz="1600" b="1" dirty="0">
                <a:solidFill>
                  <a:schemeClr val="tx1">
                    <a:lumMod val="65000"/>
                    <a:lumOff val="35000"/>
                  </a:schemeClr>
                </a:solidFill>
                <a:latin typeface="Calibri" panose="020F0502020204030204" pitchFamily="34" charset="0"/>
                <a:cs typeface="Calibri" panose="020F0502020204030204" pitchFamily="34" charset="0"/>
              </a:rPr>
              <a:t>Page title</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Ideally, page title should uniquely identify a page. If the title is same for all the pages in an application, the screen reader users would find it difficult to distinguish different pages. </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Unique information first! For instance, for "My tickets" page in CO, place "My Tickets" in the title first, followed by site name "HelpNow+" and other information. 1. 2. 1. 2. Note: Unique information should match the main/top heading of the page, ideally tag.</a:t>
            </a:r>
          </a:p>
          <a:p>
            <a:r>
              <a:rPr lang="en-US" sz="1600" dirty="0">
                <a:latin typeface="Calibri" panose="020F0502020204030204" pitchFamily="34" charset="0"/>
                <a:cs typeface="Calibri" panose="020F0502020204030204" pitchFamily="34" charset="0"/>
              </a:rPr>
              <a:t>Note: Unique information should match the main/top heading of the page, ideally &lt;h1&gt; tag. </a:t>
            </a:r>
          </a:p>
          <a:p>
            <a:endParaRPr lang="en-US" sz="1600" dirty="0">
              <a:latin typeface="Calibri" panose="020F0502020204030204" pitchFamily="34" charset="0"/>
              <a:cs typeface="Calibri" panose="020F0502020204030204" pitchFamily="34" charset="0"/>
            </a:endParaRPr>
          </a:p>
          <a:p>
            <a:r>
              <a:rPr lang="en-US" sz="1600" b="1" dirty="0">
                <a:solidFill>
                  <a:schemeClr val="tx1">
                    <a:lumMod val="65000"/>
                    <a:lumOff val="35000"/>
                  </a:schemeClr>
                </a:solidFill>
                <a:latin typeface="Calibri" panose="020F0502020204030204" pitchFamily="34" charset="0"/>
                <a:cs typeface="Calibri" panose="020F0502020204030204" pitchFamily="34" charset="0"/>
              </a:rPr>
              <a:t>Embedded content </a:t>
            </a:r>
            <a:r>
              <a:rPr lang="en-US" sz="1600" dirty="0">
                <a:latin typeface="Calibri" panose="020F0502020204030204" pitchFamily="34" charset="0"/>
                <a:cs typeface="Calibri" panose="020F0502020204030204" pitchFamily="34" charset="0"/>
              </a:rPr>
              <a:t>(Audio, video, pdf) </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While providing embedded content, make sure to provide the link to accessible plugin to render the embedded content. For instance, when you provide a pdf document, provide the Download link to Adobe Acrobat Reader to view the embedded content. </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Use of audio, media and animations playing automatically should be avoided. This leads to access problems for screen reader users. This audio may drown out text-to-speech from screen reader.</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Provide captions/subtitles and Audio transcript for audio and video media</a:t>
            </a:r>
          </a:p>
          <a:p>
            <a:endParaRPr lang="en-IN" sz="1600" dirty="0">
              <a:latin typeface="Calibri" panose="020F0502020204030204" pitchFamily="34" charset="0"/>
              <a:cs typeface="Calibri" panose="020F0502020204030204" pitchFamily="34" charset="0"/>
            </a:endParaRPr>
          </a:p>
          <a:p>
            <a:r>
              <a:rPr lang="en-US" sz="1600" b="1" dirty="0">
                <a:solidFill>
                  <a:schemeClr val="tx1">
                    <a:lumMod val="65000"/>
                    <a:lumOff val="35000"/>
                  </a:schemeClr>
                </a:solidFill>
                <a:latin typeface="Calibri" panose="020F0502020204030204" pitchFamily="34" charset="0"/>
                <a:cs typeface="Calibri" panose="020F0502020204030204" pitchFamily="34" charset="0"/>
              </a:rPr>
              <a:t>ARIA roles, states and properties</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Use proper roles and states for all elements.</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Use aria attributes wherever necessary. Refer Mozilla doc, W3C doc .</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Use native HTML elements. </a:t>
            </a:r>
            <a:r>
              <a:rPr lang="en-US" sz="1600" dirty="0" err="1">
                <a:latin typeface="Calibri" panose="020F0502020204030204" pitchFamily="34" charset="0"/>
                <a:cs typeface="Calibri" panose="020F0502020204030204" pitchFamily="34" charset="0"/>
              </a:rPr>
              <a:t>eg.</a:t>
            </a:r>
            <a:r>
              <a:rPr lang="en-US" sz="1600" dirty="0">
                <a:latin typeface="Calibri" panose="020F0502020204030204" pitchFamily="34" charset="0"/>
                <a:cs typeface="Calibri" panose="020F0502020204030204" pitchFamily="34" charset="0"/>
              </a:rPr>
              <a:t>, use &lt;button&gt; instead of &lt;span role="button&gt; .</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Don't override native HTML semantics. </a:t>
            </a:r>
            <a:r>
              <a:rPr lang="en-US" sz="1600" dirty="0" err="1">
                <a:latin typeface="Calibri" panose="020F0502020204030204" pitchFamily="34" charset="0"/>
                <a:cs typeface="Calibri" panose="020F0502020204030204" pitchFamily="34" charset="0"/>
              </a:rPr>
              <a:t>eg.</a:t>
            </a:r>
            <a:r>
              <a:rPr lang="en-US" sz="1600" dirty="0">
                <a:latin typeface="Calibri" panose="020F0502020204030204" pitchFamily="34" charset="0"/>
                <a:cs typeface="Calibri" panose="020F0502020204030204" pitchFamily="34" charset="0"/>
              </a:rPr>
              <a:t>, don't give role="alert" for &lt;</a:t>
            </a:r>
            <a:r>
              <a:rPr lang="en-US" sz="1600" dirty="0" err="1">
                <a:latin typeface="Calibri" panose="020F0502020204030204" pitchFamily="34" charset="0"/>
                <a:cs typeface="Calibri" panose="020F0502020204030204" pitchFamily="34" charset="0"/>
              </a:rPr>
              <a:t>ul</a:t>
            </a:r>
            <a:r>
              <a:rPr lang="en-US" sz="1600" dirty="0">
                <a:latin typeface="Calibri" panose="020F0502020204030204" pitchFamily="34" charset="0"/>
                <a:cs typeface="Calibri" panose="020F0502020204030204" pitchFamily="34" charset="0"/>
              </a:rPr>
              <a:t>&gt; .</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Don't provide redundant roles. </a:t>
            </a:r>
            <a:r>
              <a:rPr lang="en-US" sz="1600" dirty="0" err="1">
                <a:latin typeface="Calibri" panose="020F0502020204030204" pitchFamily="34" charset="0"/>
                <a:cs typeface="Calibri" panose="020F0502020204030204" pitchFamily="34" charset="0"/>
              </a:rPr>
              <a:t>eg.</a:t>
            </a:r>
            <a:r>
              <a:rPr lang="en-US" sz="1600" dirty="0">
                <a:latin typeface="Calibri" panose="020F0502020204030204" pitchFamily="34" charset="0"/>
                <a:cs typeface="Calibri" panose="020F0502020204030204" pitchFamily="34" charset="0"/>
              </a:rPr>
              <a:t>, don't give role="button" for &lt;button&gt; .</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"page tab" role should not be applied to navigation links that are used to switch pages or change out all the main content of the page. role="link“ should be used for these navigation items</a:t>
            </a:r>
            <a:endParaRPr lang="en-IN"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98475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1582A-9B88-2609-71F7-818FF817B3DC}"/>
              </a:ext>
            </a:extLst>
          </p:cNvPr>
          <p:cNvSpPr>
            <a:spLocks noGrp="1"/>
          </p:cNvSpPr>
          <p:nvPr>
            <p:ph type="title"/>
          </p:nvPr>
        </p:nvSpPr>
        <p:spPr>
          <a:xfrm>
            <a:off x="677334" y="486378"/>
            <a:ext cx="8596668" cy="1320800"/>
          </a:xfrm>
        </p:spPr>
        <p:txBody>
          <a:bodyPr>
            <a:normAutofit/>
          </a:bodyPr>
          <a:lstStyle/>
          <a:p>
            <a:r>
              <a:rPr lang="en-US" sz="2800" dirty="0">
                <a:solidFill>
                  <a:schemeClr val="accent2"/>
                </a:solidFill>
              </a:rPr>
              <a:t>User Interactions-</a:t>
            </a:r>
            <a:endParaRPr lang="en-IN" sz="2800" dirty="0">
              <a:solidFill>
                <a:schemeClr val="accent2"/>
              </a:solidFill>
            </a:endParaRPr>
          </a:p>
        </p:txBody>
      </p:sp>
      <p:sp>
        <p:nvSpPr>
          <p:cNvPr id="4" name="TextBox 3">
            <a:extLst>
              <a:ext uri="{FF2B5EF4-FFF2-40B4-BE49-F238E27FC236}">
                <a16:creationId xmlns:a16="http://schemas.microsoft.com/office/drawing/2014/main" id="{E2F37A4D-3E8D-8D07-443A-A9DFBFC791AB}"/>
              </a:ext>
            </a:extLst>
          </p:cNvPr>
          <p:cNvSpPr txBox="1"/>
          <p:nvPr/>
        </p:nvSpPr>
        <p:spPr>
          <a:xfrm>
            <a:off x="677334" y="997382"/>
            <a:ext cx="8824475" cy="2308324"/>
          </a:xfrm>
          <a:prstGeom prst="rect">
            <a:avLst/>
          </a:prstGeom>
          <a:noFill/>
        </p:spPr>
        <p:txBody>
          <a:bodyPr wrap="square">
            <a:spAutoFit/>
          </a:bodyPr>
          <a:lstStyle/>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Menu "Tab" key should bring the focus to the first item in the menu. </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Next tab should set the focus to the next focusable control in the page. </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a:t>
            </a:r>
            <a:r>
              <a:rPr lang="en-US" sz="1600" dirty="0" err="1">
                <a:latin typeface="Calibri" panose="020F0502020204030204" pitchFamily="34" charset="0"/>
                <a:cs typeface="Calibri" panose="020F0502020204030204" pitchFamily="34" charset="0"/>
              </a:rPr>
              <a:t>Shift+tab</a:t>
            </a:r>
            <a:r>
              <a:rPr lang="en-US" sz="1600" dirty="0">
                <a:latin typeface="Calibri" panose="020F0502020204030204" pitchFamily="34" charset="0"/>
                <a:cs typeface="Calibri" panose="020F0502020204030204" pitchFamily="34" charset="0"/>
              </a:rPr>
              <a:t>" needs to take the user back to the menu bar. </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When the focus is on the menu bar, the user will press left and right arrow keys to move between the menu bar items. </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"Down arrow" or "Enter" or "space" key is pressed in order to select/expand the menu bar item. </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ESC key is used to close the menu and to move back to the parent menu. </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If the selected menu item has sub menu and the focus in on the sub menu item, clicking on ESC takes the focus back to the parent menu.</a:t>
            </a:r>
            <a:endParaRPr lang="en-IN" sz="1600" dirty="0">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64BE330A-7AFB-F258-748F-C235EF422917}"/>
              </a:ext>
            </a:extLst>
          </p:cNvPr>
          <p:cNvSpPr txBox="1"/>
          <p:nvPr/>
        </p:nvSpPr>
        <p:spPr>
          <a:xfrm>
            <a:off x="677334" y="3442965"/>
            <a:ext cx="6102626" cy="584775"/>
          </a:xfrm>
          <a:prstGeom prst="rect">
            <a:avLst/>
          </a:prstGeom>
          <a:noFill/>
        </p:spPr>
        <p:txBody>
          <a:bodyPr wrap="square">
            <a:spAutoFit/>
          </a:bodyPr>
          <a:lstStyle/>
          <a:p>
            <a:r>
              <a:rPr lang="en-US" sz="1600" b="1" dirty="0">
                <a:solidFill>
                  <a:schemeClr val="tx1">
                    <a:lumMod val="65000"/>
                    <a:lumOff val="35000"/>
                  </a:schemeClr>
                </a:solidFill>
                <a:latin typeface="Calibri" panose="020F0502020204030204" pitchFamily="34" charset="0"/>
                <a:cs typeface="Calibri" panose="020F0502020204030204" pitchFamily="34" charset="0"/>
              </a:rPr>
              <a:t>Radio button </a:t>
            </a:r>
          </a:p>
          <a:p>
            <a:r>
              <a:rPr lang="en-US" sz="1600" dirty="0">
                <a:latin typeface="Calibri" panose="020F0502020204030204" pitchFamily="34" charset="0"/>
                <a:cs typeface="Calibri" panose="020F0502020204030204" pitchFamily="34" charset="0"/>
              </a:rPr>
              <a:t>Up and Down arrow keys are used to move and select options.</a:t>
            </a:r>
            <a:endParaRPr lang="en-IN" sz="1600" dirty="0">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DDA7ABFA-5EC2-EA7D-9830-0B152E1233DB}"/>
              </a:ext>
            </a:extLst>
          </p:cNvPr>
          <p:cNvSpPr txBox="1"/>
          <p:nvPr/>
        </p:nvSpPr>
        <p:spPr>
          <a:xfrm>
            <a:off x="677334" y="4109986"/>
            <a:ext cx="6102626" cy="584775"/>
          </a:xfrm>
          <a:prstGeom prst="rect">
            <a:avLst/>
          </a:prstGeom>
          <a:noFill/>
        </p:spPr>
        <p:txBody>
          <a:bodyPr wrap="square">
            <a:spAutoFit/>
          </a:bodyPr>
          <a:lstStyle/>
          <a:p>
            <a:r>
              <a:rPr lang="en-US" sz="1600" b="1" dirty="0">
                <a:solidFill>
                  <a:schemeClr val="tx1">
                    <a:lumMod val="65000"/>
                    <a:lumOff val="35000"/>
                  </a:schemeClr>
                </a:solidFill>
                <a:latin typeface="Calibri" panose="020F0502020204030204" pitchFamily="34" charset="0"/>
                <a:cs typeface="Calibri" panose="020F0502020204030204" pitchFamily="34" charset="0"/>
              </a:rPr>
              <a:t>Checkbox</a:t>
            </a:r>
            <a:endParaRPr lang="en-US" sz="1600" dirty="0">
              <a:solidFill>
                <a:schemeClr val="tx1">
                  <a:lumMod val="65000"/>
                  <a:lumOff val="35000"/>
                </a:schemeClr>
              </a:solidFill>
              <a:latin typeface="Calibri" panose="020F0502020204030204" pitchFamily="34" charset="0"/>
              <a:cs typeface="Calibri" panose="020F0502020204030204" pitchFamily="34" charset="0"/>
            </a:endParaRPr>
          </a:p>
          <a:p>
            <a:r>
              <a:rPr lang="en-US" sz="1600" dirty="0">
                <a:latin typeface="Calibri" panose="020F0502020204030204" pitchFamily="34" charset="0"/>
                <a:cs typeface="Calibri" panose="020F0502020204030204" pitchFamily="34" charset="0"/>
              </a:rPr>
              <a:t>Space bar is used to toggle the checkbox status.</a:t>
            </a:r>
            <a:endParaRPr lang="en-IN" sz="1600" dirty="0">
              <a:latin typeface="Calibri" panose="020F0502020204030204" pitchFamily="34" charset="0"/>
              <a:cs typeface="Calibri" panose="020F0502020204030204" pitchFamily="34" charset="0"/>
            </a:endParaRPr>
          </a:p>
        </p:txBody>
      </p:sp>
      <p:sp>
        <p:nvSpPr>
          <p:cNvPr id="10" name="TextBox 9">
            <a:extLst>
              <a:ext uri="{FF2B5EF4-FFF2-40B4-BE49-F238E27FC236}">
                <a16:creationId xmlns:a16="http://schemas.microsoft.com/office/drawing/2014/main" id="{6B7BD0FE-C595-376B-9AAF-1EBC93A8DC34}"/>
              </a:ext>
            </a:extLst>
          </p:cNvPr>
          <p:cNvSpPr txBox="1"/>
          <p:nvPr/>
        </p:nvSpPr>
        <p:spPr>
          <a:xfrm>
            <a:off x="677334" y="4777007"/>
            <a:ext cx="6102626" cy="1815882"/>
          </a:xfrm>
          <a:prstGeom prst="rect">
            <a:avLst/>
          </a:prstGeom>
          <a:noFill/>
        </p:spPr>
        <p:txBody>
          <a:bodyPr wrap="square">
            <a:spAutoFit/>
          </a:bodyPr>
          <a:lstStyle/>
          <a:p>
            <a:r>
              <a:rPr lang="en-US" sz="1600" b="1" dirty="0">
                <a:solidFill>
                  <a:schemeClr val="tx1">
                    <a:lumMod val="65000"/>
                    <a:lumOff val="35000"/>
                  </a:schemeClr>
                </a:solidFill>
                <a:latin typeface="Calibri" panose="020F0502020204030204" pitchFamily="34" charset="0"/>
                <a:cs typeface="Calibri" panose="020F0502020204030204" pitchFamily="34" charset="0"/>
              </a:rPr>
              <a:t>Tabs</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 Left and right arrow keys are used to move between tabs. </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Alternatively, "Home" and "End" keys are also used to move to the first tab and last tab respectively.</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To move the focus to the first focusable element in the selected tab's content, "Tab" key is used. </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To move the focus back to the selected tab, "</a:t>
            </a:r>
            <a:r>
              <a:rPr lang="en-US" sz="1600" dirty="0" err="1">
                <a:latin typeface="Calibri" panose="020F0502020204030204" pitchFamily="34" charset="0"/>
                <a:cs typeface="Calibri" panose="020F0502020204030204" pitchFamily="34" charset="0"/>
              </a:rPr>
              <a:t>Shift+tab</a:t>
            </a:r>
            <a:r>
              <a:rPr lang="en-US" sz="1600" dirty="0">
                <a:latin typeface="Calibri" panose="020F0502020204030204" pitchFamily="34" charset="0"/>
                <a:cs typeface="Calibri" panose="020F0502020204030204" pitchFamily="34" charset="0"/>
              </a:rPr>
              <a:t>" is used</a:t>
            </a:r>
            <a:endParaRPr lang="en-IN"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83437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3D8E6-954C-4271-51C9-7C43C22DF62E}"/>
              </a:ext>
            </a:extLst>
          </p:cNvPr>
          <p:cNvSpPr>
            <a:spLocks noGrp="1"/>
          </p:cNvSpPr>
          <p:nvPr>
            <p:ph type="title"/>
          </p:nvPr>
        </p:nvSpPr>
        <p:spPr>
          <a:xfrm>
            <a:off x="677334" y="556591"/>
            <a:ext cx="8596668" cy="1320800"/>
          </a:xfrm>
        </p:spPr>
        <p:txBody>
          <a:bodyPr>
            <a:normAutofit/>
          </a:bodyPr>
          <a:lstStyle/>
          <a:p>
            <a:r>
              <a:rPr lang="en-US" sz="2800" dirty="0">
                <a:solidFill>
                  <a:schemeClr val="accent2"/>
                </a:solidFill>
                <a:latin typeface="Calibri" panose="020F0502020204030204" pitchFamily="34" charset="0"/>
                <a:cs typeface="Calibri" panose="020F0502020204030204" pitchFamily="34" charset="0"/>
              </a:rPr>
              <a:t>Testing Tools/ Browser Extensions</a:t>
            </a:r>
            <a:endParaRPr lang="en-IN" sz="2800" dirty="0">
              <a:solidFill>
                <a:schemeClr val="accent2"/>
              </a:solidFill>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A3CF318C-8440-0431-7B4C-A50A9C615B0D}"/>
              </a:ext>
            </a:extLst>
          </p:cNvPr>
          <p:cNvSpPr txBox="1"/>
          <p:nvPr/>
        </p:nvSpPr>
        <p:spPr>
          <a:xfrm>
            <a:off x="737365" y="1047176"/>
            <a:ext cx="8476605" cy="1323439"/>
          </a:xfrm>
          <a:prstGeom prst="rect">
            <a:avLst/>
          </a:prstGeom>
          <a:noFill/>
        </p:spPr>
        <p:txBody>
          <a:bodyPr wrap="square">
            <a:spAutoFit/>
          </a:bodyPr>
          <a:lstStyle/>
          <a:p>
            <a:r>
              <a:rPr lang="en-US" sz="1600" b="1" dirty="0">
                <a:solidFill>
                  <a:schemeClr val="tx1">
                    <a:lumMod val="65000"/>
                    <a:lumOff val="35000"/>
                  </a:schemeClr>
                </a:solidFill>
                <a:latin typeface="Calibri" panose="020F0502020204030204" pitchFamily="34" charset="0"/>
                <a:cs typeface="Calibri" panose="020F0502020204030204" pitchFamily="34" charset="0"/>
              </a:rPr>
              <a:t>Extensions/Modes that support development </a:t>
            </a:r>
          </a:p>
          <a:p>
            <a:pPr marL="285750" indent="-285750">
              <a:buFont typeface="Arial" panose="020B0604020202020204" pitchFamily="34" charset="0"/>
              <a:buChar char="•"/>
            </a:pPr>
            <a:r>
              <a:rPr lang="en-US" sz="1600" b="1" dirty="0">
                <a:latin typeface="Calibri" panose="020F0502020204030204" pitchFamily="34" charset="0"/>
                <a:cs typeface="Calibri" panose="020F0502020204030204" pitchFamily="34" charset="0"/>
              </a:rPr>
              <a:t>Axe</a:t>
            </a:r>
            <a:r>
              <a:rPr lang="en-US" sz="1600" dirty="0">
                <a:latin typeface="Calibri" panose="020F0502020204030204" pitchFamily="34" charset="0"/>
                <a:cs typeface="Calibri" panose="020F0502020204030204" pitchFamily="34" charset="0"/>
              </a:rPr>
              <a:t> extension and </a:t>
            </a:r>
            <a:r>
              <a:rPr lang="en-US" sz="1600" b="1" dirty="0">
                <a:latin typeface="Calibri" panose="020F0502020204030204" pitchFamily="34" charset="0"/>
                <a:cs typeface="Calibri" panose="020F0502020204030204" pitchFamily="34" charset="0"/>
              </a:rPr>
              <a:t>Wave</a:t>
            </a:r>
            <a:r>
              <a:rPr lang="en-US" sz="1600" dirty="0">
                <a:latin typeface="Calibri" panose="020F0502020204030204" pitchFamily="34" charset="0"/>
                <a:cs typeface="Calibri" panose="020F0502020204030204" pitchFamily="34" charset="0"/>
              </a:rPr>
              <a:t> extension for chrome.</a:t>
            </a:r>
          </a:p>
          <a:p>
            <a:pPr marL="285750" indent="-285750">
              <a:buFont typeface="Arial" panose="020B0604020202020204" pitchFamily="34" charset="0"/>
              <a:buChar char="•"/>
            </a:pPr>
            <a:r>
              <a:rPr lang="en-US" sz="1600" b="1" dirty="0">
                <a:latin typeface="Calibri" panose="020F0502020204030204" pitchFamily="34" charset="0"/>
                <a:cs typeface="Calibri" panose="020F0502020204030204" pitchFamily="34" charset="0"/>
              </a:rPr>
              <a:t>Axe</a:t>
            </a:r>
            <a:r>
              <a:rPr lang="en-US" sz="1600" dirty="0">
                <a:latin typeface="Calibri" panose="020F0502020204030204" pitchFamily="34" charset="0"/>
                <a:cs typeface="Calibri" panose="020F0502020204030204" pitchFamily="34" charset="0"/>
              </a:rPr>
              <a:t> extension and </a:t>
            </a:r>
            <a:r>
              <a:rPr lang="en-US" sz="1600" b="1" dirty="0">
                <a:latin typeface="Calibri" panose="020F0502020204030204" pitchFamily="34" charset="0"/>
                <a:cs typeface="Calibri" panose="020F0502020204030204" pitchFamily="34" charset="0"/>
              </a:rPr>
              <a:t>Wave</a:t>
            </a:r>
            <a:r>
              <a:rPr lang="en-US" sz="1600" dirty="0">
                <a:latin typeface="Calibri" panose="020F0502020204030204" pitchFamily="34" charset="0"/>
                <a:cs typeface="Calibri" panose="020F0502020204030204" pitchFamily="34" charset="0"/>
              </a:rPr>
              <a:t> extension for Firefox. </a:t>
            </a:r>
          </a:p>
          <a:p>
            <a:pPr marL="285750" indent="-285750">
              <a:buFont typeface="Arial" panose="020B0604020202020204" pitchFamily="34" charset="0"/>
              <a:buChar char="•"/>
            </a:pPr>
            <a:r>
              <a:rPr lang="en-US" sz="1600" dirty="0">
                <a:latin typeface="Calibri" panose="020F0502020204030204" pitchFamily="34" charset="0"/>
                <a:cs typeface="Calibri" panose="020F0502020204030204" pitchFamily="34" charset="0"/>
              </a:rPr>
              <a:t>No style mode in Firefox , IE 9/10 would help testing the pages to see whether the content makes sense even without styles. Go to View &gt; Page Style &gt; No Style. </a:t>
            </a:r>
            <a:endParaRPr lang="en-IN" sz="1600" dirty="0">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F7A17F3E-5A39-D654-972E-9CE0E9D1BA96}"/>
              </a:ext>
            </a:extLst>
          </p:cNvPr>
          <p:cNvSpPr txBox="1"/>
          <p:nvPr/>
        </p:nvSpPr>
        <p:spPr>
          <a:xfrm>
            <a:off x="737365" y="2596263"/>
            <a:ext cx="6102626" cy="3108543"/>
          </a:xfrm>
          <a:prstGeom prst="rect">
            <a:avLst/>
          </a:prstGeom>
          <a:noFill/>
        </p:spPr>
        <p:txBody>
          <a:bodyPr wrap="square">
            <a:spAutoFit/>
          </a:bodyPr>
          <a:lstStyle/>
          <a:p>
            <a:r>
              <a:rPr lang="fr-FR" sz="2800" dirty="0">
                <a:solidFill>
                  <a:schemeClr val="accent2"/>
                </a:solidFill>
                <a:latin typeface="Calibri" panose="020F0502020204030204" pitchFamily="34" charset="0"/>
                <a:ea typeface="+mj-ea"/>
                <a:cs typeface="Calibri" panose="020F0502020204030204" pitchFamily="34" charset="0"/>
              </a:rPr>
              <a:t>Sources</a:t>
            </a:r>
            <a:r>
              <a:rPr lang="fr-FR" sz="3600" dirty="0">
                <a:solidFill>
                  <a:schemeClr val="accent1"/>
                </a:solidFill>
                <a:latin typeface="+mj-lt"/>
                <a:ea typeface="+mj-ea"/>
                <a:cs typeface="+mj-cs"/>
              </a:rPr>
              <a:t> </a:t>
            </a:r>
          </a:p>
          <a:p>
            <a:pPr marL="285750" indent="-285750">
              <a:buFont typeface="Arial" panose="020B0604020202020204" pitchFamily="34" charset="0"/>
              <a:buChar char="•"/>
            </a:pPr>
            <a:r>
              <a:rPr lang="fr-FR" sz="1600" dirty="0">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https://www.w3.org/WAI/fundamentals/</a:t>
            </a:r>
            <a:endParaRPr lang="fr-FR" sz="16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fr-FR" sz="1600" dirty="0">
                <a:latin typeface="Calibri" panose="020F0502020204030204" pitchFamily="34" charset="0"/>
                <a:cs typeface="Calibri" panose="020F0502020204030204" pitchFamily="34" charset="0"/>
              </a:rPr>
              <a:t>https://developer.mozilla.org/en-US/docs/Web/Accessibility </a:t>
            </a:r>
          </a:p>
          <a:p>
            <a:pPr marL="285750" indent="-285750">
              <a:buFont typeface="Arial" panose="020B0604020202020204" pitchFamily="34" charset="0"/>
              <a:buChar char="•"/>
            </a:pPr>
            <a:r>
              <a:rPr lang="fr-FR" sz="1600" dirty="0">
                <a:latin typeface="Calibri" panose="020F0502020204030204" pitchFamily="34" charset="0"/>
                <a:cs typeface="Calibri" panose="020F0502020204030204" pitchFamily="34" charset="0"/>
              </a:rPr>
              <a:t>https://www.youtube.com/watch?v=HtTyRajRuyY&amp;list=PLNYkxOF6rcICWx0C9LVWWVqvHlYJyqw7g </a:t>
            </a:r>
          </a:p>
          <a:p>
            <a:pPr marL="285750" indent="-285750">
              <a:buFont typeface="Arial" panose="020B0604020202020204" pitchFamily="34" charset="0"/>
              <a:buChar char="•"/>
            </a:pPr>
            <a:r>
              <a:rPr lang="fr-FR" sz="1600" dirty="0">
                <a:latin typeface="Calibri" panose="020F0502020204030204" pitchFamily="34" charset="0"/>
                <a:cs typeface="Calibri" panose="020F0502020204030204" pitchFamily="34" charset="0"/>
              </a:rPr>
              <a:t>https://webaim.org/resources/ </a:t>
            </a:r>
          </a:p>
          <a:p>
            <a:pPr marL="285750" indent="-285750">
              <a:buFont typeface="Arial" panose="020B0604020202020204" pitchFamily="34" charset="0"/>
              <a:buChar char="•"/>
            </a:pPr>
            <a:r>
              <a:rPr lang="fr-FR" sz="1600" dirty="0">
                <a:latin typeface="Calibri" panose="020F0502020204030204" pitchFamily="34" charset="0"/>
                <a:cs typeface="Calibri" panose="020F0502020204030204" pitchFamily="34" charset="0"/>
              </a:rPr>
              <a:t>https://www.w3.org/TR/wai-aria/ </a:t>
            </a:r>
          </a:p>
          <a:p>
            <a:pPr marL="285750" indent="-285750">
              <a:buFont typeface="Arial" panose="020B0604020202020204" pitchFamily="34" charset="0"/>
              <a:buChar char="•"/>
            </a:pPr>
            <a:r>
              <a:rPr lang="fr-FR" sz="1600" dirty="0">
                <a:latin typeface="Calibri" panose="020F0502020204030204" pitchFamily="34" charset="0"/>
                <a:cs typeface="Calibri" panose="020F0502020204030204" pitchFamily="34" charset="0"/>
              </a:rPr>
              <a:t>https://www.lullabot.com/articles/what-heck-aria-beginners-guide-aria-accessibility </a:t>
            </a:r>
          </a:p>
          <a:p>
            <a:pPr marL="285750" indent="-285750">
              <a:buFont typeface="Arial" panose="020B0604020202020204" pitchFamily="34" charset="0"/>
              <a:buChar char="•"/>
            </a:pPr>
            <a:r>
              <a:rPr lang="fr-FR" sz="1600" dirty="0">
                <a:latin typeface="Calibri" panose="020F0502020204030204" pitchFamily="34" charset="0"/>
                <a:cs typeface="Calibri" panose="020F0502020204030204" pitchFamily="34" charset="0"/>
              </a:rPr>
              <a:t>http://web-accessibility.carnegiemuseums.org/foundations/aria/ </a:t>
            </a:r>
          </a:p>
          <a:p>
            <a:pPr marL="285750" indent="-285750">
              <a:buFont typeface="Arial" panose="020B0604020202020204" pitchFamily="34" charset="0"/>
              <a:buChar char="•"/>
            </a:pPr>
            <a:r>
              <a:rPr lang="fr-FR" sz="1600" dirty="0">
                <a:latin typeface="Calibri" panose="020F0502020204030204" pitchFamily="34" charset="0"/>
                <a:cs typeface="Calibri" panose="020F0502020204030204" pitchFamily="34" charset="0"/>
              </a:rPr>
              <a:t>https://university.levelaccess.net</a:t>
            </a:r>
            <a:endParaRPr lang="en-IN"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98309574"/>
      </p:ext>
    </p:extLst>
  </p:cSld>
  <p:clrMapOvr>
    <a:masterClrMapping/>
  </p:clrMapOvr>
</p:sld>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3.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2F288C1CA1AF47B4B83AC00FAF3739" ma:contentTypeVersion="2" ma:contentTypeDescription="Create a new document." ma:contentTypeScope="" ma:versionID="64d4b63bf8320fcb16125caa845168b6">
  <xsd:schema xmlns:xsd="http://www.w3.org/2001/XMLSchema" xmlns:xs="http://www.w3.org/2001/XMLSchema" xmlns:p="http://schemas.microsoft.com/office/2006/metadata/properties" xmlns:ns3="605601be-4366-485c-8262-ff7a8d3ac582" targetNamespace="http://schemas.microsoft.com/office/2006/metadata/properties" ma:root="true" ma:fieldsID="28be33ff747726616eeea4a149a2e444" ns3:_="">
    <xsd:import namespace="605601be-4366-485c-8262-ff7a8d3ac582"/>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5601be-4366-485c-8262-ff7a8d3ac5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68D3323-61CE-4944-B3F4-A79C759A5AB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5601be-4366-485c-8262-ff7a8d3ac58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E4A57D8-B58D-4427-BD5D-BF1A8ACC9933}">
  <ds:schemaRefs>
    <ds:schemaRef ds:uri="http://schemas.microsoft.com/sharepoint/v3/contenttype/forms"/>
  </ds:schemaRefs>
</ds:datastoreItem>
</file>

<file path=customXml/itemProps3.xml><?xml version="1.0" encoding="utf-8"?>
<ds:datastoreItem xmlns:ds="http://schemas.openxmlformats.org/officeDocument/2006/customXml" ds:itemID="{9CBFDCB3-8F67-4606-95F3-CD73425F57BF}">
  <ds:schemaRefs>
    <ds:schemaRef ds:uri="http://schemas.microsoft.com/office/2006/documentManagement/types"/>
    <ds:schemaRef ds:uri="http://schemas.microsoft.com/office/2006/metadata/properties"/>
    <ds:schemaRef ds:uri="http://purl.org/dc/terms/"/>
    <ds:schemaRef ds:uri="http://purl.org/dc/elements/1.1/"/>
    <ds:schemaRef ds:uri="http://schemas.openxmlformats.org/package/2006/metadata/core-properties"/>
    <ds:schemaRef ds:uri="http://www.w3.org/XML/1998/namespace"/>
    <ds:schemaRef ds:uri="605601be-4366-485c-8262-ff7a8d3ac582"/>
    <ds:schemaRef ds:uri="http://schemas.microsoft.com/office/infopath/2007/PartnerControl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Facet</Template>
  <TotalTime>8998</TotalTime>
  <Words>1906</Words>
  <Application>Microsoft Office PowerPoint</Application>
  <PresentationFormat>Widescreen</PresentationFormat>
  <Paragraphs>135</Paragraphs>
  <Slides>10</Slides>
  <Notes>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10</vt:i4>
      </vt:variant>
    </vt:vector>
  </HeadingPairs>
  <TitlesOfParts>
    <vt:vector size="19" baseType="lpstr">
      <vt:lpstr>Arial</vt:lpstr>
      <vt:lpstr>Calibri</vt:lpstr>
      <vt:lpstr>Calibri Light</vt:lpstr>
      <vt:lpstr>Trebuchet MS</vt:lpstr>
      <vt:lpstr>Tw Cen MT</vt:lpstr>
      <vt:lpstr>Wingdings 3</vt:lpstr>
      <vt:lpstr>Office Theme</vt:lpstr>
      <vt:lpstr>Facet</vt:lpstr>
      <vt:lpstr>Circuit</vt:lpstr>
      <vt:lpstr>WEB ACCESSIBILITY </vt:lpstr>
      <vt:lpstr>Target Audience </vt:lpstr>
      <vt:lpstr>PowerPoint Presentation</vt:lpstr>
      <vt:lpstr>What is ARIA?</vt:lpstr>
      <vt:lpstr>Best Practices for development  </vt:lpstr>
      <vt:lpstr>PowerPoint Presentation</vt:lpstr>
      <vt:lpstr>PowerPoint Presentation</vt:lpstr>
      <vt:lpstr>User Interactions-</vt:lpstr>
      <vt:lpstr>Testing Tools/ Browser Extensions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 ACCESSIBILITY </dc:title>
  <dc:creator>office6</dc:creator>
  <cp:lastModifiedBy>office6</cp:lastModifiedBy>
  <cp:revision>18</cp:revision>
  <dcterms:created xsi:type="dcterms:W3CDTF">2022-07-29T09:24:21Z</dcterms:created>
  <dcterms:modified xsi:type="dcterms:W3CDTF">2022-08-04T15:22:51Z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0x0101003C2F288C1CA1AF47B4B83AC00FAF3739</vt:lpwstr>
  </property>
</Properties>
</file>