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0"/>
  </p:notesMasterIdLst>
  <p:sldIdLst>
    <p:sldId id="256" r:id="rId2"/>
    <p:sldId id="259" r:id="rId3"/>
    <p:sldId id="297" r:id="rId4"/>
    <p:sldId id="300" r:id="rId5"/>
    <p:sldId id="301" r:id="rId6"/>
    <p:sldId id="302" r:id="rId7"/>
    <p:sldId id="303" r:id="rId8"/>
    <p:sldId id="278" r:id="rId9"/>
  </p:sldIdLst>
  <p:sldSz cx="9144000" cy="5143500" type="screen16x9"/>
  <p:notesSz cx="6858000" cy="9144000"/>
  <p:embeddedFontLst>
    <p:embeddedFont>
      <p:font typeface="Barlow Light" panose="020B0604020202020204" charset="0"/>
      <p:regular r:id="rId11"/>
      <p:bold r:id="rId12"/>
      <p:italic r:id="rId13"/>
      <p:boldItalic r:id="rId14"/>
    </p:embeddedFont>
    <p:embeddedFont>
      <p:font typeface="Segoe UI" panose="020B0502040204020203" pitchFamily="34" charset="0"/>
      <p:regular r:id="rId15"/>
      <p:bold r:id="rId16"/>
      <p:italic r:id="rId17"/>
      <p:boldItalic r:id="rId18"/>
    </p:embeddedFont>
    <p:embeddedFont>
      <p:font typeface="Bebas Neue"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EC5275-DAFC-4D1D-BB08-226AE4820BEA}">
  <a:tblStyle styleId="{26EC5275-DAFC-4D1D-BB08-226AE4820BE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D29FD1-D880-4DB6-BB14-3170E5B727E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966005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4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24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59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92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43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154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34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03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50000">
              <a:schemeClr val="accent2"/>
            </a:gs>
            <a:gs pos="100000">
              <a:schemeClr val="accent3"/>
            </a:gs>
          </a:gsLst>
          <a:path path="circle">
            <a:fillToRect l="100000" b="100000"/>
          </a:path>
          <a:tileRect t="-100000" r="-10000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26700" y="620225"/>
            <a:ext cx="5693400" cy="1958400"/>
          </a:xfrm>
          <a:prstGeom prst="rect">
            <a:avLst/>
          </a:prstGeom>
          <a:effectLst>
            <a:outerShdw blurRad="28575" dist="19050" dir="2700000" algn="bl" rotWithShape="0">
              <a:schemeClr val="dk1">
                <a:alpha val="2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23" name="Google Shape;23;p5"/>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6" name="Google Shape;26;p5"/>
          <p:cNvSpPr txBox="1">
            <a:spLocks noGrp="1"/>
          </p:cNvSpPr>
          <p:nvPr>
            <p:ph type="body" idx="1"/>
          </p:nvPr>
        </p:nvSpPr>
        <p:spPr>
          <a:xfrm>
            <a:off x="855300" y="1576550"/>
            <a:ext cx="7440300" cy="2811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7" name="Google Shape;27;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pic>
        <p:nvPicPr>
          <p:cNvPr id="37" name="Google Shape;37;p7"/>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8" name="Google Shape;38;p7"/>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1" name="Google Shape;41;p7"/>
          <p:cNvSpPr txBox="1">
            <a:spLocks noGrp="1"/>
          </p:cNvSpPr>
          <p:nvPr>
            <p:ph type="body" idx="1"/>
          </p:nvPr>
        </p:nvSpPr>
        <p:spPr>
          <a:xfrm>
            <a:off x="8553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142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73099"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40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855300" y="1576550"/>
            <a:ext cx="7440300" cy="2811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Bebas Neue"/>
                <a:ea typeface="Bebas Neue"/>
                <a:cs typeface="Bebas Neue"/>
                <a:sym typeface="Bebas Neue"/>
              </a:defRPr>
            </a:lvl1pPr>
            <a:lvl2pPr lvl="1" algn="r" rtl="0">
              <a:buNone/>
              <a:defRPr sz="1500">
                <a:solidFill>
                  <a:schemeClr val="lt1"/>
                </a:solidFill>
                <a:latin typeface="Bebas Neue"/>
                <a:ea typeface="Bebas Neue"/>
                <a:cs typeface="Bebas Neue"/>
                <a:sym typeface="Bebas Neue"/>
              </a:defRPr>
            </a:lvl2pPr>
            <a:lvl3pPr lvl="2" algn="r" rtl="0">
              <a:buNone/>
              <a:defRPr sz="1500">
                <a:solidFill>
                  <a:schemeClr val="lt1"/>
                </a:solidFill>
                <a:latin typeface="Bebas Neue"/>
                <a:ea typeface="Bebas Neue"/>
                <a:cs typeface="Bebas Neue"/>
                <a:sym typeface="Bebas Neue"/>
              </a:defRPr>
            </a:lvl3pPr>
            <a:lvl4pPr lvl="3" algn="r" rtl="0">
              <a:buNone/>
              <a:defRPr sz="1500">
                <a:solidFill>
                  <a:schemeClr val="lt1"/>
                </a:solidFill>
                <a:latin typeface="Bebas Neue"/>
                <a:ea typeface="Bebas Neue"/>
                <a:cs typeface="Bebas Neue"/>
                <a:sym typeface="Bebas Neue"/>
              </a:defRPr>
            </a:lvl4pPr>
            <a:lvl5pPr lvl="4" algn="r" rtl="0">
              <a:buNone/>
              <a:defRPr sz="1500">
                <a:solidFill>
                  <a:schemeClr val="lt1"/>
                </a:solidFill>
                <a:latin typeface="Bebas Neue"/>
                <a:ea typeface="Bebas Neue"/>
                <a:cs typeface="Bebas Neue"/>
                <a:sym typeface="Bebas Neue"/>
              </a:defRPr>
            </a:lvl5pPr>
            <a:lvl6pPr lvl="5" algn="r" rtl="0">
              <a:buNone/>
              <a:defRPr sz="1500">
                <a:solidFill>
                  <a:schemeClr val="lt1"/>
                </a:solidFill>
                <a:latin typeface="Bebas Neue"/>
                <a:ea typeface="Bebas Neue"/>
                <a:cs typeface="Bebas Neue"/>
                <a:sym typeface="Bebas Neue"/>
              </a:defRPr>
            </a:lvl6pPr>
            <a:lvl7pPr lvl="6" algn="r" rtl="0">
              <a:buNone/>
              <a:defRPr sz="1500">
                <a:solidFill>
                  <a:schemeClr val="lt1"/>
                </a:solidFill>
                <a:latin typeface="Bebas Neue"/>
                <a:ea typeface="Bebas Neue"/>
                <a:cs typeface="Bebas Neue"/>
                <a:sym typeface="Bebas Neue"/>
              </a:defRPr>
            </a:lvl7pPr>
            <a:lvl8pPr lvl="7" algn="r" rtl="0">
              <a:buNone/>
              <a:defRPr sz="1500">
                <a:solidFill>
                  <a:schemeClr val="lt1"/>
                </a:solidFill>
                <a:latin typeface="Bebas Neue"/>
                <a:ea typeface="Bebas Neue"/>
                <a:cs typeface="Bebas Neue"/>
                <a:sym typeface="Bebas Neue"/>
              </a:defRPr>
            </a:lvl8pPr>
            <a:lvl9pPr lvl="8" algn="r" rtl="0">
              <a:buNone/>
              <a:defRPr sz="1500">
                <a:solidFill>
                  <a:schemeClr val="l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ctrTitle"/>
          </p:nvPr>
        </p:nvSpPr>
        <p:spPr>
          <a:xfrm>
            <a:off x="626700" y="620225"/>
            <a:ext cx="8650864" cy="195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6000" b="1" dirty="0" smtClean="0">
                <a:latin typeface="Segoe UI" panose="020B0502040204020203" pitchFamily="34" charset="0"/>
                <a:ea typeface="Segoe UI" panose="020B0502040204020203" pitchFamily="34" charset="0"/>
                <a:cs typeface="Segoe UI" panose="020B0502040204020203" pitchFamily="34" charset="0"/>
              </a:rPr>
              <a:t>JIRA – A PROJECT MANAGEMENT TOOL</a:t>
            </a:r>
            <a:endParaRPr lang="en-US" sz="6000"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Google Shape;66;p11"/>
          <p:cNvSpPr txBox="1">
            <a:spLocks/>
          </p:cNvSpPr>
          <p:nvPr/>
        </p:nvSpPr>
        <p:spPr>
          <a:xfrm>
            <a:off x="5856270" y="4161033"/>
            <a:ext cx="3310530" cy="902225"/>
          </a:xfrm>
          <a:prstGeom prst="rect">
            <a:avLst/>
          </a:prstGeom>
          <a:noFill/>
          <a:ln>
            <a:noFill/>
          </a:ln>
          <a:effectLst>
            <a:outerShdw blurRad="28575" dist="19050" dir="27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1pPr>
            <a:lvl2pPr marR="0" lvl="1"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2pPr>
            <a:lvl3pPr marR="0" lvl="2"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3pPr>
            <a:lvl4pPr marR="0" lvl="3"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4pPr>
            <a:lvl5pPr marR="0" lvl="4"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5pPr>
            <a:lvl6pPr marR="0" lvl="5"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6pPr>
            <a:lvl7pPr marR="0" lvl="6"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7pPr>
            <a:lvl8pPr marR="0" lvl="7"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8pPr>
            <a:lvl9pPr marR="0" lvl="8" algn="l" rtl="0">
              <a:lnSpc>
                <a:spcPct val="90000"/>
              </a:lnSpc>
              <a:spcBef>
                <a:spcPts val="0"/>
              </a:spcBef>
              <a:spcAft>
                <a:spcPts val="0"/>
              </a:spcAft>
              <a:buClr>
                <a:schemeClr val="lt1"/>
              </a:buClr>
              <a:buSzPts val="7200"/>
              <a:buFont typeface="Bebas Neue"/>
              <a:buNone/>
              <a:defRPr sz="7200" b="0" i="0" u="none" strike="noStrike" cap="none">
                <a:solidFill>
                  <a:schemeClr val="lt1"/>
                </a:solidFill>
                <a:latin typeface="Bebas Neue"/>
                <a:ea typeface="Bebas Neue"/>
                <a:cs typeface="Bebas Neue"/>
                <a:sym typeface="Bebas Neue"/>
              </a:defRPr>
            </a:lvl9pPr>
          </a:lstStyle>
          <a:p>
            <a:pPr algn="ctr"/>
            <a:r>
              <a:rPr lang="en-US" sz="3200" dirty="0" smtClean="0">
                <a:latin typeface="Segoe UI" panose="020B0502040204020203" pitchFamily="34" charset="0"/>
                <a:ea typeface="Segoe UI" panose="020B0502040204020203" pitchFamily="34" charset="0"/>
                <a:cs typeface="Segoe UI" panose="020B0502040204020203" pitchFamily="34" charset="0"/>
              </a:rPr>
              <a:t>Presented by:</a:t>
            </a:r>
          </a:p>
          <a:p>
            <a:pPr algn="ctr"/>
            <a:r>
              <a:rPr lang="en-US" sz="3200" dirty="0" smtClean="0">
                <a:latin typeface="Segoe UI" panose="020B0502040204020203" pitchFamily="34" charset="0"/>
                <a:ea typeface="Segoe UI" panose="020B0502040204020203" pitchFamily="34" charset="0"/>
                <a:cs typeface="Segoe UI" panose="020B0502040204020203" pitchFamily="34" charset="0"/>
              </a:rPr>
              <a:t>Noor &amp; Aditi</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3">
            <a:alphaModFix/>
          </a:blip>
          <a:srcRect r="10785" b="24812"/>
          <a:stretch/>
        </p:blipFill>
        <p:spPr>
          <a:xfrm>
            <a:off x="2680425" y="1507700"/>
            <a:ext cx="6463500" cy="3636000"/>
          </a:xfrm>
          <a:prstGeom prst="triangle">
            <a:avLst>
              <a:gd name="adj" fmla="val 100000"/>
            </a:avLst>
          </a:prstGeom>
          <a:noFill/>
          <a:ln>
            <a:noFill/>
          </a:ln>
        </p:spPr>
      </p:pic>
      <p:sp>
        <p:nvSpPr>
          <p:cNvPr id="99" name="Google Shape;99;p14"/>
          <p:cNvSpPr txBox="1">
            <a:spLocks noGrp="1"/>
          </p:cNvSpPr>
          <p:nvPr>
            <p:ph type="ctrTitle" idx="4294967295"/>
          </p:nvPr>
        </p:nvSpPr>
        <p:spPr>
          <a:xfrm>
            <a:off x="855300" y="769325"/>
            <a:ext cx="41013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latin typeface="Segoe UI" panose="020B0502040204020203" pitchFamily="34" charset="0"/>
                <a:ea typeface="Segoe UI" panose="020B0502040204020203" pitchFamily="34" charset="0"/>
                <a:cs typeface="Segoe UI" panose="020B0502040204020203" pitchFamily="34" charset="0"/>
              </a:rPr>
              <a:t>AGENDA</a:t>
            </a:r>
            <a:endParaRPr b="1" dirty="0">
              <a:latin typeface="Segoe UI" panose="020B0502040204020203" pitchFamily="34" charset="0"/>
              <a:ea typeface="Segoe UI" panose="020B0502040204020203" pitchFamily="34" charset="0"/>
              <a:cs typeface="Segoe UI" panose="020B0502040204020203" pitchFamily="34" charset="0"/>
            </a:endParaRPr>
          </a:p>
        </p:txBody>
      </p:sp>
      <p:sp>
        <p:nvSpPr>
          <p:cNvPr id="100" name="Google Shape;100;p14"/>
          <p:cNvSpPr txBox="1">
            <a:spLocks noGrp="1"/>
          </p:cNvSpPr>
          <p:nvPr>
            <p:ph type="subTitle" idx="4294967295"/>
          </p:nvPr>
        </p:nvSpPr>
        <p:spPr>
          <a:xfrm>
            <a:off x="855300" y="1968948"/>
            <a:ext cx="4600278" cy="2212634"/>
          </a:xfrm>
          <a:prstGeom prst="rect">
            <a:avLst/>
          </a:prstGeom>
        </p:spPr>
        <p:txBody>
          <a:bodyPr spcFirstLastPara="1" wrap="square" lIns="0" tIns="0" rIns="0" bIns="0" anchor="t" anchorCtr="0">
            <a:noAutofit/>
          </a:bodyPr>
          <a:lstStyle/>
          <a:p>
            <a:pPr marL="342900" lvl="0" indent="-342900" algn="l" rtl="0">
              <a:spcBef>
                <a:spcPts val="0"/>
              </a:spcBef>
              <a:spcAft>
                <a:spcPts val="0"/>
              </a:spcAft>
              <a:buFont typeface="Wingdings" panose="05000000000000000000" pitchFamily="2" charset="2"/>
              <a:buChar char="Ø"/>
            </a:pPr>
            <a:r>
              <a:rPr lang="en-US"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Introduction to Jira</a:t>
            </a:r>
          </a:p>
          <a:p>
            <a:pPr marL="342900" lvl="0" indent="-342900" algn="l" rtl="0">
              <a:spcBef>
                <a:spcPts val="0"/>
              </a:spcBef>
              <a:spcAft>
                <a:spcPts val="0"/>
              </a:spcAft>
              <a:buFont typeface="Wingdings" panose="05000000000000000000" pitchFamily="2" charset="2"/>
              <a:buChar char="Ø"/>
            </a:pPr>
            <a:r>
              <a:rPr lang="en-US"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Steps to create a project</a:t>
            </a:r>
          </a:p>
          <a:p>
            <a:pPr marL="342900" indent="-342900">
              <a:buFont typeface="Wingdings" panose="05000000000000000000" pitchFamily="2" charset="2"/>
              <a:buChar char="Ø"/>
            </a:pPr>
            <a:r>
              <a:rPr lang="en-US"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Steps </a:t>
            </a:r>
            <a:r>
              <a:rPr lang="en-US" b="1" dirty="0">
                <a:solidFill>
                  <a:schemeClr val="tx1"/>
                </a:solidFill>
                <a:latin typeface="Segoe UI" panose="020B0502040204020203" pitchFamily="34" charset="0"/>
                <a:ea typeface="Segoe UI" panose="020B0502040204020203" pitchFamily="34" charset="0"/>
                <a:cs typeface="Segoe UI" panose="020B0502040204020203" pitchFamily="34" charset="0"/>
              </a:rPr>
              <a:t>to create </a:t>
            </a:r>
            <a:r>
              <a:rPr lang="en-US"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 issue</a:t>
            </a:r>
          </a:p>
          <a:p>
            <a:pPr marL="342900" indent="-342900">
              <a:buFont typeface="Wingdings" panose="05000000000000000000" pitchFamily="2" charset="2"/>
              <a:buChar char="Ø"/>
            </a:pPr>
            <a:r>
              <a:rPr lang="en-US"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Dashboard</a:t>
            </a:r>
          </a:p>
          <a:p>
            <a:pPr marL="342900" indent="-342900">
              <a:buFont typeface="Wingdings" panose="05000000000000000000" pitchFamily="2" charset="2"/>
              <a:buChar char="Ø"/>
            </a:pPr>
            <a:r>
              <a:rPr lang="en-US"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Reports</a:t>
            </a:r>
          </a:p>
          <a:p>
            <a:pPr marL="0" indent="0">
              <a:buNone/>
            </a:pPr>
            <a:endParaRPr lang="en-US" b="1" dirty="0"/>
          </a:p>
          <a:p>
            <a:pPr marL="0" lvl="0" indent="0" algn="l" rtl="0">
              <a:spcBef>
                <a:spcPts val="0"/>
              </a:spcBef>
              <a:spcAft>
                <a:spcPts val="0"/>
              </a:spcAft>
              <a:buNone/>
            </a:pPr>
            <a:endParaRPr b="1" dirty="0"/>
          </a:p>
        </p:txBody>
      </p:sp>
      <p:sp>
        <p:nvSpPr>
          <p:cNvPr id="101" name="Google Shape;101;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smtClean="0">
                <a:latin typeface="Segoe UI" panose="020B0502040204020203" pitchFamily="34" charset="0"/>
                <a:ea typeface="Segoe UI" panose="020B0502040204020203" pitchFamily="34" charset="0"/>
                <a:cs typeface="Segoe UI" panose="020B0502040204020203" pitchFamily="34" charset="0"/>
              </a:rPr>
              <a:t>INTRODUCTION</a:t>
            </a:r>
            <a:endParaRPr b="1" dirty="0">
              <a:latin typeface="Segoe UI" panose="020B0502040204020203" pitchFamily="34" charset="0"/>
              <a:ea typeface="Segoe UI" panose="020B0502040204020203" pitchFamily="34" charset="0"/>
              <a:cs typeface="Segoe UI" panose="020B0502040204020203" pitchFamily="34" charset="0"/>
            </a:endParaRPr>
          </a:p>
        </p:txBody>
      </p:sp>
      <p:sp>
        <p:nvSpPr>
          <p:cNvPr id="113" name="Google Shape;113;p16"/>
          <p:cNvSpPr txBox="1">
            <a:spLocks noGrp="1"/>
          </p:cNvSpPr>
          <p:nvPr>
            <p:ph type="body" idx="1"/>
          </p:nvPr>
        </p:nvSpPr>
        <p:spPr>
          <a:xfrm>
            <a:off x="146383" y="1613043"/>
            <a:ext cx="5062615" cy="2605816"/>
          </a:xfrm>
          <a:prstGeom prst="rect">
            <a:avLst/>
          </a:prstGeom>
        </p:spPr>
        <p:txBody>
          <a:bodyPr spcFirstLastPara="1" wrap="square" lIns="0" tIns="0" rIns="0" bIns="0" anchor="t" anchorCtr="0">
            <a:noAutofit/>
          </a:bodyPr>
          <a:lstStyle/>
          <a:p>
            <a:pPr lvl="0">
              <a:buClr>
                <a:schemeClr val="tx1"/>
              </a:buClr>
              <a:buSzPct val="90000"/>
              <a:buFont typeface="Wingdings" panose="05000000000000000000" pitchFamily="2" charset="2"/>
              <a:buChar char="Ø"/>
            </a:pPr>
            <a:r>
              <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rPr>
              <a:t>A bug-tracking system and project management software that was developed and launched in 2002 by Atlassian. </a:t>
            </a:r>
            <a:endPar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buClr>
                <a:schemeClr val="tx1"/>
              </a:buClr>
              <a:buSzPct val="90000"/>
              <a:buFont typeface="Wingdings" panose="05000000000000000000" pitchFamily="2" charset="2"/>
              <a:buChar char="Ø"/>
            </a:pPr>
            <a:endPar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buClr>
                <a:schemeClr val="tx1"/>
              </a:buClr>
              <a:buSzPct val="90000"/>
              <a:buFont typeface="Wingdings" panose="05000000000000000000" pitchFamily="2" charset="2"/>
              <a:buChar char="Ø"/>
            </a:pPr>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 </a:t>
            </a:r>
            <a:r>
              <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rPr>
              <a:t>agile project management tool that supports any agile methodology, be it scrum, Kanban, or your own unique flavor. From agile boards, backlogs, roadmaps, reports, to integrations and add-ons you can plan, track, and manage all your agile software development projects from a single tool</a:t>
            </a:r>
            <a:r>
              <a:rPr 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a:buClr>
                <a:schemeClr val="tx1"/>
              </a:buClr>
              <a:buSzPct val="90000"/>
              <a:buFont typeface="Wingdings" panose="05000000000000000000" pitchFamily="2" charset="2"/>
              <a:buChar char="Ø"/>
            </a:pPr>
            <a:endParaRPr lang="en-US" sz="1100" b="1" dirty="0" smtClean="0">
              <a:latin typeface="Segoe UI" panose="020B0502040204020203" pitchFamily="34" charset="0"/>
              <a:ea typeface="Segoe UI" panose="020B0502040204020203" pitchFamily="34" charset="0"/>
              <a:cs typeface="Segoe UI" panose="020B0502040204020203" pitchFamily="34" charset="0"/>
            </a:endParaRPr>
          </a:p>
          <a:p>
            <a:pPr>
              <a:buClr>
                <a:schemeClr val="tx1"/>
              </a:buClr>
              <a:buSzPct val="90000"/>
              <a:buFont typeface="Wingdings" panose="05000000000000000000" pitchFamily="2" charset="2"/>
              <a:buChar char="Ø"/>
            </a:pPr>
            <a:r>
              <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rPr>
              <a:t>One of the main benefits of JIRA for project management is that teams can easily work in it with different methodologies be it Scrum, Kanban or traditional Waterfall with capabilities to estimate time and plan sprints.</a:t>
            </a:r>
          </a:p>
          <a:p>
            <a:pPr>
              <a:buClr>
                <a:schemeClr val="tx1"/>
              </a:buClr>
              <a:buSzPct val="90000"/>
              <a:buFont typeface="Wingdings" panose="05000000000000000000" pitchFamily="2" charset="2"/>
              <a:buChar char="§"/>
            </a:pPr>
            <a:endParaRPr 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buClr>
                <a:schemeClr val="tx1"/>
              </a:buClr>
              <a:buSzPct val="90000"/>
              <a:buFont typeface="Wingdings" panose="05000000000000000000" pitchFamily="2" charset="2"/>
              <a:buChar char="§"/>
            </a:pPr>
            <a:endParaRPr lang="en-US" sz="1200" dirty="0">
              <a:solidFill>
                <a:schemeClr val="tx1"/>
              </a:solidFill>
            </a:endParaRPr>
          </a:p>
        </p:txBody>
      </p:sp>
      <p:sp>
        <p:nvSpPr>
          <p:cNvPr id="114" name="Google Shape;114;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1" name="Rectangle 10">
            <a:extLst>
              <a:ext uri="{FF2B5EF4-FFF2-40B4-BE49-F238E27FC236}">
                <a16:creationId xmlns="" xmlns:a16="http://schemas.microsoft.com/office/drawing/2014/main" id="{6BE7A324-5F91-4664-AF5F-3B5F1E7FFC20}"/>
              </a:ext>
            </a:extLst>
          </p:cNvPr>
          <p:cNvSpPr/>
          <p:nvPr/>
        </p:nvSpPr>
        <p:spPr bwMode="ltGray">
          <a:xfrm>
            <a:off x="5301465" y="1487024"/>
            <a:ext cx="3842535" cy="2731835"/>
          </a:xfrm>
          <a:prstGeom prst="rect">
            <a:avLst/>
          </a:prstGeom>
          <a:blipFill dpi="0" rotWithShape="1">
            <a:blip r:embed="rId3"/>
            <a:srcRect/>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717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smtClean="0">
                <a:latin typeface="Segoe UI" panose="020B0502040204020203" pitchFamily="34" charset="0"/>
                <a:ea typeface="Segoe UI" panose="020B0502040204020203" pitchFamily="34" charset="0"/>
                <a:cs typeface="Segoe UI" panose="020B0502040204020203" pitchFamily="34" charset="0"/>
              </a:rPr>
              <a:t>STEPS TO CREATE A PROJECT</a:t>
            </a:r>
            <a:endParaRPr b="1" dirty="0">
              <a:latin typeface="Segoe UI" panose="020B0502040204020203" pitchFamily="34" charset="0"/>
              <a:ea typeface="Segoe UI" panose="020B0502040204020203" pitchFamily="34" charset="0"/>
              <a:cs typeface="Segoe UI" panose="020B0502040204020203" pitchFamily="34" charset="0"/>
            </a:endParaRPr>
          </a:p>
        </p:txBody>
      </p:sp>
      <p:sp>
        <p:nvSpPr>
          <p:cNvPr id="327" name="Google Shape;327;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282525" y="1184126"/>
            <a:ext cx="1639317" cy="286303"/>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2350392" y="1210785"/>
            <a:ext cx="959852" cy="1207314"/>
          </a:xfrm>
          <a:prstGeom prst="rect">
            <a:avLst/>
          </a:prstGeom>
          <a:ln>
            <a:solidFill>
              <a:schemeClr val="tx1"/>
            </a:solidFill>
          </a:ln>
        </p:spPr>
      </p:pic>
      <p:sp>
        <p:nvSpPr>
          <p:cNvPr id="25" name="Oval 24">
            <a:extLst>
              <a:ext uri="{FF2B5EF4-FFF2-40B4-BE49-F238E27FC236}">
                <a16:creationId xmlns="" xmlns:a16="http://schemas.microsoft.com/office/drawing/2014/main" id="{59698471-816E-4F08-B1F1-577651AF7E9B}"/>
              </a:ext>
            </a:extLst>
          </p:cNvPr>
          <p:cNvSpPr/>
          <p:nvPr/>
        </p:nvSpPr>
        <p:spPr bwMode="ltGray">
          <a:xfrm>
            <a:off x="0" y="1197508"/>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1</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Oval 28">
            <a:extLst>
              <a:ext uri="{FF2B5EF4-FFF2-40B4-BE49-F238E27FC236}">
                <a16:creationId xmlns="" xmlns:a16="http://schemas.microsoft.com/office/drawing/2014/main" id="{59698471-816E-4F08-B1F1-577651AF7E9B}"/>
              </a:ext>
            </a:extLst>
          </p:cNvPr>
          <p:cNvSpPr/>
          <p:nvPr/>
        </p:nvSpPr>
        <p:spPr bwMode="ltGray">
          <a:xfrm>
            <a:off x="2080089" y="1101021"/>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2</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35" name="Picture 34"/>
          <p:cNvPicPr>
            <a:picLocks noChangeAspect="1"/>
          </p:cNvPicPr>
          <p:nvPr/>
        </p:nvPicPr>
        <p:blipFill>
          <a:blip r:embed="rId5"/>
          <a:stretch>
            <a:fillRect/>
          </a:stretch>
        </p:blipFill>
        <p:spPr>
          <a:xfrm>
            <a:off x="3661711" y="1210785"/>
            <a:ext cx="2992835" cy="1424614"/>
          </a:xfrm>
          <a:prstGeom prst="rect">
            <a:avLst/>
          </a:prstGeom>
          <a:ln>
            <a:solidFill>
              <a:schemeClr val="tx1"/>
            </a:solidFill>
          </a:ln>
        </p:spPr>
      </p:pic>
      <p:sp>
        <p:nvSpPr>
          <p:cNvPr id="36" name="Oval 35">
            <a:extLst>
              <a:ext uri="{FF2B5EF4-FFF2-40B4-BE49-F238E27FC236}">
                <a16:creationId xmlns="" xmlns:a16="http://schemas.microsoft.com/office/drawing/2014/main" id="{59698471-816E-4F08-B1F1-577651AF7E9B}"/>
              </a:ext>
            </a:extLst>
          </p:cNvPr>
          <p:cNvSpPr/>
          <p:nvPr/>
        </p:nvSpPr>
        <p:spPr bwMode="ltGray">
          <a:xfrm>
            <a:off x="3390071" y="1137741"/>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3</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37" name="Picture 36"/>
          <p:cNvPicPr>
            <a:picLocks noChangeAspect="1"/>
          </p:cNvPicPr>
          <p:nvPr/>
        </p:nvPicPr>
        <p:blipFill>
          <a:blip r:embed="rId6"/>
          <a:stretch>
            <a:fillRect/>
          </a:stretch>
        </p:blipFill>
        <p:spPr>
          <a:xfrm>
            <a:off x="145845" y="2804175"/>
            <a:ext cx="1076325" cy="495300"/>
          </a:xfrm>
          <a:prstGeom prst="rect">
            <a:avLst/>
          </a:prstGeom>
        </p:spPr>
      </p:pic>
      <p:sp>
        <p:nvSpPr>
          <p:cNvPr id="38" name="Oval 37">
            <a:extLst>
              <a:ext uri="{FF2B5EF4-FFF2-40B4-BE49-F238E27FC236}">
                <a16:creationId xmlns="" xmlns:a16="http://schemas.microsoft.com/office/drawing/2014/main" id="{59698471-816E-4F08-B1F1-577651AF7E9B}"/>
              </a:ext>
            </a:extLst>
          </p:cNvPr>
          <p:cNvSpPr/>
          <p:nvPr/>
        </p:nvSpPr>
        <p:spPr bwMode="ltGray">
          <a:xfrm>
            <a:off x="0" y="2793388"/>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4</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p:cNvSpPr txBox="1"/>
          <p:nvPr/>
        </p:nvSpPr>
        <p:spPr>
          <a:xfrm>
            <a:off x="6814201" y="1232300"/>
            <a:ext cx="2329799" cy="3308878"/>
          </a:xfrm>
          <a:prstGeom prst="rect">
            <a:avLst/>
          </a:prstGeom>
          <a:solidFill>
            <a:schemeClr val="bg1">
              <a:lumMod val="50000"/>
            </a:schemeClr>
          </a:solidFill>
          <a:ln w="57150">
            <a:noFill/>
            <a:miter lim="800000"/>
          </a:ln>
        </p:spPr>
        <p:txBody>
          <a:bodyPr wrap="square" lIns="182880" tIns="182880" rIns="182880" bIns="182880" rtlCol="0">
            <a:noAutofit/>
          </a:bodyPr>
          <a:lstStyle/>
          <a:p>
            <a:pPr>
              <a:lnSpc>
                <a:spcPct val="90000"/>
              </a:lnSpc>
              <a:spcBef>
                <a:spcPts val="400"/>
              </a:spcBef>
            </a:pPr>
            <a:r>
              <a:rPr lang="en-US" sz="9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 At </a:t>
            </a: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rPr>
              <a:t>the top of the Jira page, click </a:t>
            </a:r>
            <a:r>
              <a:rPr lang="en-US" sz="9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Projects.</a:t>
            </a:r>
          </a:p>
          <a:p>
            <a:pPr>
              <a:lnSpc>
                <a:spcPct val="90000"/>
              </a:lnSpc>
              <a:spcBef>
                <a:spcPts val="400"/>
              </a:spcBef>
            </a:pPr>
            <a:r>
              <a:rPr lang="en-US" sz="9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a:t>
            </a: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rPr>
              <a:t>. A dropdown menu appears, listing all projects you have access to. At the bottom, click Create Project.</a:t>
            </a:r>
          </a:p>
          <a:p>
            <a:pPr>
              <a:lnSpc>
                <a:spcPct val="90000"/>
              </a:lnSpc>
              <a:spcBef>
                <a:spcPts val="400"/>
              </a:spcBef>
            </a:pP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rPr>
              <a:t>3. Under Project Templates, be sure Software Development is selected, then click Kanban.</a:t>
            </a:r>
          </a:p>
          <a:p>
            <a:pPr lvl="0">
              <a:lnSpc>
                <a:spcPct val="90000"/>
              </a:lnSpc>
              <a:spcBef>
                <a:spcPts val="400"/>
              </a:spcBef>
            </a:pP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rPr>
              <a:t>4. In the top right of the info panel, click Use Template</a:t>
            </a:r>
          </a:p>
          <a:p>
            <a:pPr lvl="0">
              <a:lnSpc>
                <a:spcPct val="90000"/>
              </a:lnSpc>
              <a:spcBef>
                <a:spcPts val="400"/>
              </a:spcBef>
            </a:pP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rPr>
              <a:t>5. At the bottom of the Team-managed column, click Select a team-managed project</a:t>
            </a:r>
          </a:p>
          <a:p>
            <a:pPr lvl="0">
              <a:lnSpc>
                <a:spcPct val="90000"/>
              </a:lnSpc>
              <a:spcBef>
                <a:spcPts val="400"/>
              </a:spcBef>
            </a:pP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rPr>
              <a:t>6. Give your project a meaningful Name. (Note: The Key will be automatically generated using the name’s initials.)</a:t>
            </a:r>
          </a:p>
          <a:p>
            <a:pPr>
              <a:lnSpc>
                <a:spcPct val="90000"/>
              </a:lnSpc>
              <a:spcBef>
                <a:spcPts val="400"/>
              </a:spcBef>
            </a:pP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rPr>
              <a:t>7</a:t>
            </a:r>
            <a:r>
              <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sym typeface="Barlow Light"/>
              </a:rPr>
              <a:t>. Choose the Access Level of your project. This will apply to all parts of your project, including all issues</a:t>
            </a:r>
            <a:r>
              <a:rPr lang="en-US" sz="950" dirty="0" smtClean="0">
                <a:solidFill>
                  <a:schemeClr val="bg1"/>
                </a:solidFill>
                <a:latin typeface="Segoe UI" panose="020B0502040204020203" pitchFamily="34" charset="0"/>
                <a:ea typeface="Segoe UI" panose="020B0502040204020203" pitchFamily="34" charset="0"/>
                <a:cs typeface="Segoe UI" panose="020B0502040204020203" pitchFamily="34" charset="0"/>
                <a:sym typeface="Barlow Light"/>
              </a:rPr>
              <a:t>.</a:t>
            </a:r>
            <a:endParaRPr lang="en-US" sz="9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0" name="Picture 39"/>
          <p:cNvPicPr>
            <a:picLocks noChangeAspect="1"/>
          </p:cNvPicPr>
          <p:nvPr/>
        </p:nvPicPr>
        <p:blipFill>
          <a:blip r:embed="rId7"/>
          <a:stretch>
            <a:fillRect/>
          </a:stretch>
        </p:blipFill>
        <p:spPr>
          <a:xfrm>
            <a:off x="1560822" y="2764318"/>
            <a:ext cx="1708737" cy="766443"/>
          </a:xfrm>
          <a:prstGeom prst="rect">
            <a:avLst/>
          </a:prstGeom>
          <a:ln>
            <a:solidFill>
              <a:schemeClr val="tx1"/>
            </a:solidFill>
          </a:ln>
        </p:spPr>
      </p:pic>
      <p:sp>
        <p:nvSpPr>
          <p:cNvPr id="41" name="Oval 40">
            <a:extLst>
              <a:ext uri="{FF2B5EF4-FFF2-40B4-BE49-F238E27FC236}">
                <a16:creationId xmlns="" xmlns:a16="http://schemas.microsoft.com/office/drawing/2014/main" id="{59698471-816E-4F08-B1F1-577651AF7E9B}"/>
              </a:ext>
            </a:extLst>
          </p:cNvPr>
          <p:cNvSpPr/>
          <p:nvPr/>
        </p:nvSpPr>
        <p:spPr bwMode="ltGray">
          <a:xfrm>
            <a:off x="1355063" y="2764318"/>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5</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42" name="Picture 41"/>
          <p:cNvPicPr>
            <a:picLocks noChangeAspect="1"/>
          </p:cNvPicPr>
          <p:nvPr/>
        </p:nvPicPr>
        <p:blipFill>
          <a:blip r:embed="rId8"/>
          <a:stretch>
            <a:fillRect/>
          </a:stretch>
        </p:blipFill>
        <p:spPr>
          <a:xfrm>
            <a:off x="3742813" y="2837593"/>
            <a:ext cx="1148838" cy="685087"/>
          </a:xfrm>
          <a:prstGeom prst="rect">
            <a:avLst/>
          </a:prstGeom>
          <a:ln>
            <a:solidFill>
              <a:schemeClr val="tx1"/>
            </a:solidFill>
          </a:ln>
        </p:spPr>
      </p:pic>
      <p:sp>
        <p:nvSpPr>
          <p:cNvPr id="43" name="Oval 42">
            <a:extLst>
              <a:ext uri="{FF2B5EF4-FFF2-40B4-BE49-F238E27FC236}">
                <a16:creationId xmlns="" xmlns:a16="http://schemas.microsoft.com/office/drawing/2014/main" id="{59698471-816E-4F08-B1F1-577651AF7E9B}"/>
              </a:ext>
            </a:extLst>
          </p:cNvPr>
          <p:cNvSpPr/>
          <p:nvPr/>
        </p:nvSpPr>
        <p:spPr bwMode="ltGray">
          <a:xfrm>
            <a:off x="3448581" y="2764318"/>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6</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44" name="Picture 43"/>
          <p:cNvPicPr>
            <a:picLocks noChangeAspect="1"/>
          </p:cNvPicPr>
          <p:nvPr/>
        </p:nvPicPr>
        <p:blipFill>
          <a:blip r:embed="rId9"/>
          <a:stretch>
            <a:fillRect/>
          </a:stretch>
        </p:blipFill>
        <p:spPr>
          <a:xfrm>
            <a:off x="5252920" y="2804175"/>
            <a:ext cx="1131573" cy="1274906"/>
          </a:xfrm>
          <a:prstGeom prst="rect">
            <a:avLst/>
          </a:prstGeom>
          <a:ln>
            <a:solidFill>
              <a:schemeClr val="tx1"/>
            </a:solidFill>
          </a:ln>
        </p:spPr>
      </p:pic>
      <p:sp>
        <p:nvSpPr>
          <p:cNvPr id="45" name="Oval 44">
            <a:extLst>
              <a:ext uri="{FF2B5EF4-FFF2-40B4-BE49-F238E27FC236}">
                <a16:creationId xmlns="" xmlns:a16="http://schemas.microsoft.com/office/drawing/2014/main" id="{59698471-816E-4F08-B1F1-577651AF7E9B}"/>
              </a:ext>
            </a:extLst>
          </p:cNvPr>
          <p:cNvSpPr/>
          <p:nvPr/>
        </p:nvSpPr>
        <p:spPr bwMode="ltGray">
          <a:xfrm>
            <a:off x="5015764" y="2783295"/>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7</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46" name="Picture 45"/>
          <p:cNvPicPr>
            <a:picLocks noChangeAspect="1"/>
          </p:cNvPicPr>
          <p:nvPr/>
        </p:nvPicPr>
        <p:blipFill>
          <a:blip r:embed="rId10"/>
          <a:stretch>
            <a:fillRect/>
          </a:stretch>
        </p:blipFill>
        <p:spPr>
          <a:xfrm>
            <a:off x="348410" y="3516357"/>
            <a:ext cx="936924" cy="1550894"/>
          </a:xfrm>
          <a:prstGeom prst="rect">
            <a:avLst/>
          </a:prstGeom>
          <a:ln>
            <a:solidFill>
              <a:schemeClr val="tx1"/>
            </a:solidFill>
          </a:ln>
        </p:spPr>
      </p:pic>
      <p:sp>
        <p:nvSpPr>
          <p:cNvPr id="47" name="Oval 46">
            <a:extLst>
              <a:ext uri="{FF2B5EF4-FFF2-40B4-BE49-F238E27FC236}">
                <a16:creationId xmlns="" xmlns:a16="http://schemas.microsoft.com/office/drawing/2014/main" id="{59698471-816E-4F08-B1F1-577651AF7E9B}"/>
              </a:ext>
            </a:extLst>
          </p:cNvPr>
          <p:cNvSpPr/>
          <p:nvPr/>
        </p:nvSpPr>
        <p:spPr bwMode="ltGray">
          <a:xfrm>
            <a:off x="80525" y="3441628"/>
            <a:ext cx="319260" cy="286900"/>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000" dirty="0" smtClean="0">
                <a:latin typeface="Segoe UI" panose="020B0502040204020203" pitchFamily="34" charset="0"/>
                <a:ea typeface="Segoe UI" panose="020B0502040204020203" pitchFamily="34" charset="0"/>
                <a:cs typeface="Segoe UI" panose="020B0502040204020203" pitchFamily="34" charset="0"/>
              </a:rPr>
              <a:t>8</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9120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smtClean="0">
                <a:latin typeface="Segoe UI" panose="020B0502040204020203" pitchFamily="34" charset="0"/>
                <a:ea typeface="Segoe UI" panose="020B0502040204020203" pitchFamily="34" charset="0"/>
                <a:cs typeface="Segoe UI" panose="020B0502040204020203" pitchFamily="34" charset="0"/>
              </a:rPr>
              <a:t>STEPS TO CREATE </a:t>
            </a:r>
            <a:r>
              <a:rPr lang="en" b="1" dirty="0" smtClean="0">
                <a:latin typeface="Segoe UI" panose="020B0502040204020203" pitchFamily="34" charset="0"/>
                <a:ea typeface="Segoe UI" panose="020B0502040204020203" pitchFamily="34" charset="0"/>
                <a:cs typeface="Segoe UI" panose="020B0502040204020203" pitchFamily="34" charset="0"/>
              </a:rPr>
              <a:t>AN ISSUE</a:t>
            </a:r>
            <a:endParaRPr b="1" dirty="0">
              <a:latin typeface="Segoe UI" panose="020B0502040204020203" pitchFamily="34" charset="0"/>
              <a:ea typeface="Segoe UI" panose="020B0502040204020203" pitchFamily="34" charset="0"/>
              <a:cs typeface="Segoe UI" panose="020B0502040204020203" pitchFamily="34" charset="0"/>
            </a:endParaRPr>
          </a:p>
        </p:txBody>
      </p:sp>
      <p:sp>
        <p:nvSpPr>
          <p:cNvPr id="327" name="Google Shape;327;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4" name="Picture 3"/>
          <p:cNvPicPr>
            <a:picLocks noChangeAspect="1"/>
          </p:cNvPicPr>
          <p:nvPr/>
        </p:nvPicPr>
        <p:blipFill>
          <a:blip r:embed="rId3"/>
          <a:stretch>
            <a:fillRect/>
          </a:stretch>
        </p:blipFill>
        <p:spPr>
          <a:xfrm>
            <a:off x="174661" y="1427509"/>
            <a:ext cx="1613043" cy="123906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116476" y="1427509"/>
            <a:ext cx="2825394" cy="1282715"/>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74661" y="2861787"/>
            <a:ext cx="5141372" cy="2250789"/>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5589142" y="2789654"/>
            <a:ext cx="3363942" cy="756963"/>
          </a:xfrm>
          <a:prstGeom prst="rect">
            <a:avLst/>
          </a:prstGeom>
          <a:ln>
            <a:solidFill>
              <a:schemeClr val="tx1"/>
            </a:solidFill>
          </a:ln>
        </p:spPr>
      </p:pic>
    </p:spTree>
    <p:extLst>
      <p:ext uri="{BB962C8B-B14F-4D97-AF65-F5344CB8AC3E}">
        <p14:creationId xmlns:p14="http://schemas.microsoft.com/office/powerpoint/2010/main" val="45614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smtClean="0">
                <a:latin typeface="Segoe UI" panose="020B0502040204020203" pitchFamily="34" charset="0"/>
                <a:ea typeface="Segoe UI" panose="020B0502040204020203" pitchFamily="34" charset="0"/>
                <a:cs typeface="Segoe UI" panose="020B0502040204020203" pitchFamily="34" charset="0"/>
              </a:rPr>
              <a:t>DASHBOARD</a:t>
            </a:r>
            <a:endParaRPr b="1" dirty="0">
              <a:latin typeface="Segoe UI" panose="020B0502040204020203" pitchFamily="34" charset="0"/>
              <a:ea typeface="Segoe UI" panose="020B0502040204020203" pitchFamily="34" charset="0"/>
              <a:cs typeface="Segoe UI" panose="020B0502040204020203" pitchFamily="34" charset="0"/>
            </a:endParaRPr>
          </a:p>
        </p:txBody>
      </p:sp>
      <p:sp>
        <p:nvSpPr>
          <p:cNvPr id="327" name="Google Shape;327;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236306" y="1484277"/>
            <a:ext cx="6822041" cy="2934550"/>
          </a:xfrm>
          <a:prstGeom prst="rect">
            <a:avLst/>
          </a:prstGeom>
          <a:ln>
            <a:solidFill>
              <a:schemeClr val="tx1"/>
            </a:solidFill>
          </a:ln>
        </p:spPr>
      </p:pic>
    </p:spTree>
    <p:extLst>
      <p:ext uri="{BB962C8B-B14F-4D97-AF65-F5344CB8AC3E}">
        <p14:creationId xmlns:p14="http://schemas.microsoft.com/office/powerpoint/2010/main" val="64934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smtClean="0">
                <a:latin typeface="Segoe UI" panose="020B0502040204020203" pitchFamily="34" charset="0"/>
                <a:ea typeface="Segoe UI" panose="020B0502040204020203" pitchFamily="34" charset="0"/>
                <a:cs typeface="Segoe UI" panose="020B0502040204020203" pitchFamily="34" charset="0"/>
              </a:rPr>
              <a:t>REPORTS</a:t>
            </a:r>
            <a:endParaRPr b="1" dirty="0">
              <a:latin typeface="Segoe UI" panose="020B0502040204020203" pitchFamily="34" charset="0"/>
              <a:ea typeface="Segoe UI" panose="020B0502040204020203" pitchFamily="34" charset="0"/>
              <a:cs typeface="Segoe UI" panose="020B0502040204020203" pitchFamily="34" charset="0"/>
            </a:endParaRPr>
          </a:p>
        </p:txBody>
      </p:sp>
      <p:sp>
        <p:nvSpPr>
          <p:cNvPr id="327" name="Google Shape;327;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Picture 2"/>
          <p:cNvPicPr>
            <a:picLocks noChangeAspect="1"/>
          </p:cNvPicPr>
          <p:nvPr/>
        </p:nvPicPr>
        <p:blipFill rotWithShape="1">
          <a:blip r:embed="rId3"/>
          <a:srcRect t="1749" b="6981"/>
          <a:stretch/>
        </p:blipFill>
        <p:spPr>
          <a:xfrm>
            <a:off x="253121" y="1232300"/>
            <a:ext cx="3847619" cy="1736392"/>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4307189" y="1232299"/>
            <a:ext cx="4936531" cy="3545183"/>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253121" y="3072634"/>
            <a:ext cx="3847619" cy="1832199"/>
          </a:xfrm>
          <a:prstGeom prst="rect">
            <a:avLst/>
          </a:prstGeom>
          <a:ln>
            <a:solidFill>
              <a:schemeClr val="tx1"/>
            </a:solidFill>
          </a:ln>
        </p:spPr>
      </p:pic>
    </p:spTree>
    <p:extLst>
      <p:ext uri="{BB962C8B-B14F-4D97-AF65-F5344CB8AC3E}">
        <p14:creationId xmlns:p14="http://schemas.microsoft.com/office/powerpoint/2010/main" val="2497983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402" name="Google Shape;402;p33"/>
          <p:cNvPicPr preferRelativeResize="0"/>
          <p:nvPr/>
        </p:nvPicPr>
        <p:blipFill rotWithShape="1">
          <a:blip r:embed="rId3">
            <a:alphaModFix/>
          </a:blip>
          <a:srcRect r="10785" b="24812"/>
          <a:stretch/>
        </p:blipFill>
        <p:spPr>
          <a:xfrm>
            <a:off x="2680425" y="1507700"/>
            <a:ext cx="6463500" cy="3636000"/>
          </a:xfrm>
          <a:prstGeom prst="triangle">
            <a:avLst>
              <a:gd name="adj" fmla="val 100000"/>
            </a:avLst>
          </a:prstGeom>
          <a:noFill/>
          <a:ln>
            <a:noFill/>
          </a:ln>
        </p:spPr>
      </p:pic>
      <p:sp>
        <p:nvSpPr>
          <p:cNvPr id="403" name="Google Shape;403;p33"/>
          <p:cNvSpPr txBox="1">
            <a:spLocks noGrp="1"/>
          </p:cNvSpPr>
          <p:nvPr>
            <p:ph type="ctrTitle" idx="4294967295"/>
          </p:nvPr>
        </p:nvSpPr>
        <p:spPr>
          <a:xfrm>
            <a:off x="855300" y="769325"/>
            <a:ext cx="41013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2"/>
                </a:solidFill>
              </a:rPr>
              <a:t>Thanks!</a:t>
            </a:r>
            <a:endParaRPr sz="9600">
              <a:solidFill>
                <a:schemeClr val="accent2"/>
              </a:solidFill>
            </a:endParaRPr>
          </a:p>
        </p:txBody>
      </p:sp>
    </p:spTree>
  </p:cSld>
  <p:clrMapOvr>
    <a:masterClrMapping/>
  </p:clrMapOvr>
</p:sld>
</file>

<file path=ppt/theme/theme1.xml><?xml version="1.0" encoding="utf-8"?>
<a:theme xmlns:a="http://schemas.openxmlformats.org/drawingml/2006/main"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298</Words>
  <Application>Microsoft Office PowerPoint</Application>
  <PresentationFormat>On-screen Show (16:9)</PresentationFormat>
  <Paragraphs>42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Wingdings</vt:lpstr>
      <vt:lpstr>Barlow Light</vt:lpstr>
      <vt:lpstr>Arial</vt:lpstr>
      <vt:lpstr>Segoe UI</vt:lpstr>
      <vt:lpstr>Bebas Neue</vt:lpstr>
      <vt:lpstr>Fitzwalter template</vt:lpstr>
      <vt:lpstr>JIRA – A PROJECT MANAGEMENT TOOL</vt:lpstr>
      <vt:lpstr>AGENDA</vt:lpstr>
      <vt:lpstr>INTRODUCTION</vt:lpstr>
      <vt:lpstr>STEPS TO CREATE A PROJECT</vt:lpstr>
      <vt:lpstr>STEPS TO CREATE AN ISSUE</vt:lpstr>
      <vt:lpstr>DASHBOARD</vt:lpstr>
      <vt:lpstr>REPORTS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Jira – a project management tool</dc:title>
  <dc:creator>Aditi Arora</dc:creator>
  <cp:lastModifiedBy>Aditi Arora</cp:lastModifiedBy>
  <cp:revision>36</cp:revision>
  <dcterms:modified xsi:type="dcterms:W3CDTF">2022-07-12T13:15:20Z</dcterms:modified>
</cp:coreProperties>
</file>